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64" r:id="rId2"/>
    <p:sldId id="282" r:id="rId3"/>
    <p:sldId id="285" r:id="rId4"/>
    <p:sldId id="305" r:id="rId5"/>
    <p:sldId id="306" r:id="rId6"/>
    <p:sldId id="307" r:id="rId7"/>
    <p:sldId id="308" r:id="rId8"/>
    <p:sldId id="309" r:id="rId9"/>
    <p:sldId id="310" r:id="rId10"/>
    <p:sldId id="311" r:id="rId11"/>
    <p:sldId id="312" r:id="rId12"/>
    <p:sldId id="313" r:id="rId13"/>
    <p:sldId id="314" r:id="rId14"/>
    <p:sldId id="315" r:id="rId15"/>
    <p:sldId id="317" r:id="rId16"/>
    <p:sldId id="318" r:id="rId17"/>
    <p:sldId id="319" r:id="rId18"/>
    <p:sldId id="320" r:id="rId19"/>
    <p:sldId id="321" r:id="rId20"/>
    <p:sldId id="322" r:id="rId21"/>
    <p:sldId id="323" r:id="rId22"/>
    <p:sldId id="324" r:id="rId23"/>
    <p:sldId id="325" r:id="rId24"/>
    <p:sldId id="326" r:id="rId25"/>
    <p:sldId id="327" r:id="rId26"/>
    <p:sldId id="328" r:id="rId27"/>
    <p:sldId id="329" r:id="rId28"/>
    <p:sldId id="330" r:id="rId29"/>
    <p:sldId id="331" r:id="rId30"/>
    <p:sldId id="332" r:id="rId31"/>
    <p:sldId id="333" r:id="rId32"/>
    <p:sldId id="334" r:id="rId33"/>
    <p:sldId id="335" r:id="rId34"/>
    <p:sldId id="336" r:id="rId35"/>
    <p:sldId id="337" r:id="rId36"/>
    <p:sldId id="338" r:id="rId37"/>
    <p:sldId id="339" r:id="rId38"/>
    <p:sldId id="340" r:id="rId39"/>
    <p:sldId id="341" r:id="rId40"/>
    <p:sldId id="342" r:id="rId41"/>
    <p:sldId id="343" r:id="rId42"/>
    <p:sldId id="344" r:id="rId43"/>
    <p:sldId id="283" r:id="rId44"/>
    <p:sldId id="304" r:id="rId45"/>
  </p:sldIdLst>
  <p:sldSz cx="9144000" cy="6858000" type="screen4x3"/>
  <p:notesSz cx="7102475" cy="102346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929F9F4-4A8F-4326-A1B4-22849713DDAB}" styleName="Styl ciemny 1 — Akcent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202B0CA-FC54-4496-8BCA-5EF66A818D29}" styleName="Styl ciemny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Styl ciemny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23" autoAdjust="0"/>
    <p:restoredTop sz="86207" autoAdjust="0"/>
  </p:normalViewPr>
  <p:slideViewPr>
    <p:cSldViewPr showGuides="1">
      <p:cViewPr>
        <p:scale>
          <a:sx n="80" d="100"/>
          <a:sy n="80" d="100"/>
        </p:scale>
        <p:origin x="-2574" y="-8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0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3508"/>
          </a:xfrm>
          <a:prstGeom prst="rect">
            <a:avLst/>
          </a:prstGeom>
        </p:spPr>
        <p:txBody>
          <a:bodyPr vert="horz" lIns="99066" tIns="49533" rIns="99066" bIns="49533" rtlCol="0"/>
          <a:lstStyle>
            <a:lvl1pPr algn="r">
              <a:defRPr sz="1300"/>
            </a:lvl1pPr>
          </a:lstStyle>
          <a:p>
            <a:fld id="{103EAA90-D2D4-4301-82BF-B980F92729A9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37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66" tIns="49533" rIns="99066" bIns="49533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10248" y="4925407"/>
            <a:ext cx="5681980" cy="4029879"/>
          </a:xfrm>
          <a:prstGeom prst="rect">
            <a:avLst/>
          </a:prstGeom>
        </p:spPr>
        <p:txBody>
          <a:bodyPr vert="horz" lIns="99066" tIns="49533" rIns="99066" bIns="49533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l">
              <a:defRPr sz="13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3092" y="9721107"/>
            <a:ext cx="3077739" cy="513507"/>
          </a:xfrm>
          <a:prstGeom prst="rect">
            <a:avLst/>
          </a:prstGeom>
        </p:spPr>
        <p:txBody>
          <a:bodyPr vert="horz" lIns="99066" tIns="49533" rIns="99066" bIns="49533" rtlCol="0" anchor="b"/>
          <a:lstStyle>
            <a:lvl1pPr algn="r">
              <a:defRPr sz="1300"/>
            </a:lvl1pPr>
          </a:lstStyle>
          <a:p>
            <a:fld id="{ED46CCBE-53AC-4E5E-A1A7-08FAB49B0D8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015715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45494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600200"/>
            <a:ext cx="8229600" cy="11430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99643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8979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8547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1848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1347326"/>
            <a:ext cx="8229600" cy="1143000"/>
          </a:xfrm>
        </p:spPr>
        <p:txBody>
          <a:bodyPr/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2526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3428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56792"/>
            <a:ext cx="8229600" cy="114300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0602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1635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6560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254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88170" y="89569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dirty="0" smtClean="0"/>
              <a:t>Kliknij, aby edytować styl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dirty="0" smtClean="0"/>
              <a:t>Kliknij, aby edytować style wzorca tekstu</a:t>
            </a:r>
          </a:p>
          <a:p>
            <a:pPr lvl="1"/>
            <a:r>
              <a:rPr lang="pl-PL" dirty="0" smtClean="0"/>
              <a:t>Drugi poziom</a:t>
            </a:r>
          </a:p>
          <a:p>
            <a:pPr lvl="2"/>
            <a:r>
              <a:rPr lang="pl-PL" dirty="0" smtClean="0"/>
              <a:t>Trzeci poziom</a:t>
            </a:r>
          </a:p>
          <a:p>
            <a:pPr lvl="3"/>
            <a:r>
              <a:rPr lang="pl-PL" dirty="0" smtClean="0"/>
              <a:t>Czwarty poziom</a:t>
            </a:r>
          </a:p>
          <a:p>
            <a:pPr lvl="4"/>
            <a:r>
              <a:rPr lang="pl-PL" dirty="0" smtClean="0"/>
              <a:t>Piąty poziom</a:t>
            </a:r>
            <a:endParaRPr lang="pl-PL" dirty="0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8A240-3EDE-4AED-BD13-3086AE4C2D94}" type="datetimeFigureOut">
              <a:rPr lang="pl-PL" smtClean="0"/>
              <a:pPr/>
              <a:t>27.02.2020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915B9-DDFC-4053-80B6-F373B0E48FED}" type="slidenum">
              <a:rPr lang="pl-PL" smtClean="0"/>
              <a:pPr/>
              <a:t>‹#›</a:t>
            </a:fld>
            <a:endParaRPr lang="pl-PL"/>
          </a:p>
        </p:txBody>
      </p:sp>
      <p:cxnSp>
        <p:nvCxnSpPr>
          <p:cNvPr id="9" name="Łącznik prosty 8"/>
          <p:cNvCxnSpPr/>
          <p:nvPr userDrawn="1"/>
        </p:nvCxnSpPr>
        <p:spPr>
          <a:xfrm>
            <a:off x="519140" y="823110"/>
            <a:ext cx="8167660" cy="569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0399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996952"/>
            <a:ext cx="6914013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306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043608" y="2996952"/>
            <a:ext cx="727280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b="1" dirty="0" smtClean="0"/>
          </a:p>
          <a:p>
            <a:r>
              <a:rPr lang="pl-PL" sz="3200" b="1" dirty="0" smtClean="0"/>
              <a:t>Computer </a:t>
            </a:r>
            <a:r>
              <a:rPr lang="pl-PL" sz="3200" b="1" dirty="0" err="1" smtClean="0"/>
              <a:t>Programming</a:t>
            </a:r>
            <a:endParaRPr lang="pl-PL" sz="3200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en-US" b="1" dirty="0" smtClean="0"/>
              <a:t>Faculty of Automatic Control, Electronics, and Computer Science</a:t>
            </a:r>
            <a:r>
              <a:rPr lang="pl-PL" b="1" dirty="0" smtClean="0"/>
              <a:t>, </a:t>
            </a:r>
            <a:r>
              <a:rPr lang="pl-PL" b="1" dirty="0" err="1" smtClean="0"/>
              <a:t>Informatics</a:t>
            </a:r>
            <a:r>
              <a:rPr lang="pl-PL" b="1" dirty="0" smtClean="0"/>
              <a:t>, </a:t>
            </a:r>
            <a:r>
              <a:rPr lang="en-US" b="1" dirty="0" smtClean="0"/>
              <a:t>1st cycle of higher education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6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Comments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/*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C-style comment, valid also in C++,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	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may be several lines long                */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C++ one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line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comment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ends with End Of Line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#</a:t>
            </a:r>
            <a:r>
              <a:rPr lang="pl-PL" sz="18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0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We may still use the preprocessor to comment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out large blocks of source code</a:t>
            </a:r>
          </a:p>
          <a:p>
            <a:pPr>
              <a:buNone/>
            </a:pPr>
            <a:r>
              <a:rPr lang="pl-PL" sz="18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#</a:t>
            </a:r>
            <a:r>
              <a:rPr lang="pl-PL" sz="18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endif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buNone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Comments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/*	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use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C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or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C++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comments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for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several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lines long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comments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*/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but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do not mix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them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!!!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foo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here: C++ comments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	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they are more convenient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goto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more restrictions than in C :</a:t>
            </a:r>
          </a:p>
          <a:p>
            <a:pPr lvl="1">
              <a:defRPr/>
            </a:pPr>
            <a:r>
              <a:rPr lang="pl-PL" dirty="0" err="1" smtClean="0"/>
              <a:t>allowed</a:t>
            </a:r>
            <a:r>
              <a:rPr lang="pl-PL" dirty="0" smtClean="0"/>
              <a:t> </a:t>
            </a:r>
            <a:r>
              <a:rPr lang="en-US" dirty="0" smtClean="0"/>
              <a:t>only inside the block</a:t>
            </a:r>
          </a:p>
          <a:p>
            <a:pPr lvl="1">
              <a:defRPr/>
            </a:pPr>
            <a:r>
              <a:rPr lang="en-US" dirty="0" smtClean="0"/>
              <a:t>the jump can not omit initialization</a:t>
            </a:r>
          </a:p>
          <a:p>
            <a:pPr lvl="1">
              <a:defRPr/>
            </a:pPr>
            <a:r>
              <a:rPr lang="en-US" dirty="0" smtClean="0"/>
              <a:t>avoiding </a:t>
            </a:r>
            <a:r>
              <a:rPr lang="en-US" dirty="0" err="1" smtClean="0"/>
              <a:t>goto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s</a:t>
            </a:r>
            <a:r>
              <a:rPr lang="en-US" dirty="0" err="1" smtClean="0"/>
              <a:t>trongly</a:t>
            </a:r>
            <a:r>
              <a:rPr lang="en-US" dirty="0" smtClean="0"/>
              <a:t> recommend</a:t>
            </a:r>
            <a:r>
              <a:rPr lang="pl-PL" dirty="0" err="1" smtClean="0"/>
              <a:t>ed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13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600200"/>
            <a:ext cx="8219256" cy="4925144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pl-PL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a:			</a:t>
            </a:r>
            <a:r>
              <a:rPr lang="pl-PL" sz="2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// </a:t>
            </a:r>
            <a:r>
              <a:rPr lang="pl-PL" sz="26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label</a:t>
            </a:r>
            <a:r>
              <a:rPr lang="pl-PL" sz="2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not </a:t>
            </a:r>
            <a:r>
              <a:rPr lang="pl-PL" sz="26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allowed</a:t>
            </a:r>
            <a:r>
              <a:rPr lang="pl-PL" sz="2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6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outside</a:t>
            </a:r>
            <a:r>
              <a:rPr lang="pl-PL" sz="2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of </a:t>
            </a:r>
            <a:r>
              <a:rPr lang="pl-PL" sz="26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block</a:t>
            </a:r>
            <a:endParaRPr lang="pl-PL" sz="2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	</a:t>
            </a:r>
            <a:r>
              <a:rPr lang="pl-PL" sz="2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foo</a:t>
            </a:r>
            <a:r>
              <a:rPr lang="pl-PL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>
              <a:buNone/>
            </a:pPr>
            <a:r>
              <a:rPr lang="pl-PL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	{</a:t>
            </a:r>
          </a:p>
          <a:p>
            <a:pPr>
              <a:buNone/>
            </a:pPr>
            <a:r>
              <a:rPr lang="pl-PL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b:</a:t>
            </a:r>
          </a:p>
          <a:p>
            <a:pPr>
              <a:buNone/>
            </a:pPr>
            <a:r>
              <a:rPr lang="pl-PL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		</a:t>
            </a:r>
            <a:r>
              <a:rPr lang="pl-PL" sz="2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goto</a:t>
            </a:r>
            <a:r>
              <a:rPr lang="pl-PL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b;	</a:t>
            </a:r>
            <a:r>
              <a:rPr lang="pl-PL" sz="2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26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from</a:t>
            </a:r>
            <a:r>
              <a:rPr lang="pl-PL" sz="2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6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pl-PL" sz="2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place, </a:t>
            </a:r>
            <a:r>
              <a:rPr lang="pl-PL" sz="26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formally</a:t>
            </a:r>
            <a:endParaRPr lang="pl-PL" sz="2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2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			/</a:t>
            </a:r>
            <a:r>
              <a:rPr lang="en-US" sz="2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</a:t>
            </a:r>
            <a:r>
              <a:rPr lang="pl-PL" sz="2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6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we can jump only to b:</a:t>
            </a:r>
            <a:endParaRPr lang="pl-PL" sz="2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		</a:t>
            </a:r>
            <a:r>
              <a:rPr lang="pl-PL" sz="2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7;</a:t>
            </a:r>
          </a:p>
          <a:p>
            <a:pPr>
              <a:buNone/>
            </a:pPr>
            <a:r>
              <a:rPr lang="pl-PL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c:</a:t>
            </a:r>
          </a:p>
          <a:p>
            <a:pPr>
              <a:buNone/>
            </a:pPr>
            <a:r>
              <a:rPr lang="pl-PL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		return</a:t>
            </a:r>
            <a:r>
              <a:rPr lang="pl-PL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i;</a:t>
            </a:r>
          </a:p>
          <a:p>
            <a:pPr>
              <a:buNone/>
            </a:pPr>
            <a:r>
              <a:rPr lang="pl-PL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	}</a:t>
            </a:r>
          </a:p>
          <a:p>
            <a:pPr>
              <a:buNone/>
            </a:pPr>
            <a:r>
              <a:rPr lang="pl-PL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d:</a:t>
            </a:r>
          </a:p>
          <a:p>
            <a:pPr>
              <a:buNone/>
            </a:pPr>
            <a:endParaRPr lang="pl-PL" sz="26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2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foofoo</a:t>
            </a:r>
            <a:r>
              <a:rPr lang="pl-PL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>
              <a:buNone/>
            </a:pPr>
            <a:r>
              <a:rPr lang="pl-PL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	e:</a:t>
            </a:r>
          </a:p>
          <a:p>
            <a:pPr>
              <a:buNone/>
            </a:pPr>
            <a:r>
              <a:rPr lang="pl-PL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return</a:t>
            </a:r>
            <a:r>
              <a:rPr lang="pl-PL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24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goto</a:t>
            </a:r>
            <a:endParaRPr kumimoji="0" lang="en-US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Types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strong type control (compared to C) - to allow error checking</a:t>
            </a:r>
            <a:endParaRPr lang="pl-PL" sz="2800" dirty="0" smtClean="0"/>
          </a:p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there is no automatic conversion f</a:t>
            </a:r>
            <a:r>
              <a:rPr lang="pl-PL" sz="2800" dirty="0" err="1" smtClean="0"/>
              <a:t>rom</a:t>
            </a:r>
            <a:r>
              <a:rPr lang="en-US" sz="2800" dirty="0" smtClean="0"/>
              <a:t> void * to other pointer types</a:t>
            </a:r>
            <a:endParaRPr lang="pl-PL" sz="2800" dirty="0" smtClean="0"/>
          </a:p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automatic conversion of types - when it does not lead to ambiguity</a:t>
            </a:r>
            <a:endParaRPr lang="pl-PL" sz="2800" dirty="0" smtClean="0"/>
          </a:p>
          <a:p>
            <a:pPr>
              <a:lnSpc>
                <a:spcPct val="80000"/>
              </a:lnSpc>
              <a:defRPr/>
            </a:pPr>
            <a:r>
              <a:rPr lang="pl-PL" sz="2800" dirty="0" smtClean="0"/>
              <a:t>w</a:t>
            </a:r>
            <a:r>
              <a:rPr lang="en-US" sz="2800" dirty="0" err="1" smtClean="0"/>
              <a:t>henever</a:t>
            </a:r>
            <a:r>
              <a:rPr lang="en-US" sz="2800" dirty="0" smtClean="0"/>
              <a:t> possible, conversion</a:t>
            </a:r>
            <a:r>
              <a:rPr lang="pl-PL" sz="2800" dirty="0" smtClean="0"/>
              <a:t> </a:t>
            </a:r>
            <a:r>
              <a:rPr lang="pl-PL" sz="2800" dirty="0" err="1" smtClean="0"/>
              <a:t>is</a:t>
            </a:r>
            <a:r>
              <a:rPr lang="pl-PL" sz="2800" dirty="0" smtClean="0"/>
              <a:t> </a:t>
            </a:r>
            <a:r>
              <a:rPr lang="pl-PL" sz="2800" dirty="0" err="1" smtClean="0"/>
              <a:t>performed</a:t>
            </a:r>
            <a:r>
              <a:rPr lang="pl-PL" sz="2800" dirty="0" smtClean="0"/>
              <a:t> </a:t>
            </a:r>
            <a:r>
              <a:rPr lang="en-US" sz="2800" dirty="0" smtClean="0"/>
              <a:t>without loss of precision/information (not guaranteed for all conversions: char / short / </a:t>
            </a:r>
            <a:r>
              <a:rPr lang="en-US" sz="2800" dirty="0" err="1" smtClean="0"/>
              <a:t>int</a:t>
            </a:r>
            <a:r>
              <a:rPr lang="en-US" sz="2800" dirty="0" smtClean="0"/>
              <a:t> / long / single / float / double / signed / unsigned)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2531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457200" y="1412875"/>
            <a:ext cx="8362950" cy="496887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  <a:defRPr/>
            </a:pPr>
            <a:r>
              <a:rPr lang="en-US" sz="3200" dirty="0" smtClean="0"/>
              <a:t>C++ cast operators for replacing explicit </a:t>
            </a:r>
            <a:r>
              <a:rPr lang="pl-PL" sz="3200" dirty="0" smtClean="0"/>
              <a:t>C-style </a:t>
            </a:r>
            <a:r>
              <a:rPr lang="en-US" sz="3200" dirty="0" smtClean="0"/>
              <a:t>cast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endParaRPr lang="pl-PL" sz="2800" b="1" dirty="0" smtClean="0"/>
          </a:p>
          <a:p>
            <a:pPr>
              <a:buNone/>
            </a:pPr>
            <a:r>
              <a:rPr lang="pl-PL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2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static_cast</a:t>
            </a:r>
            <a:r>
              <a:rPr lang="pl-PL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&lt;</a:t>
            </a:r>
            <a:r>
              <a:rPr lang="pl-PL" sz="2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type-id</a:t>
            </a:r>
            <a:r>
              <a:rPr lang="pl-PL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 (</a:t>
            </a:r>
            <a:r>
              <a:rPr lang="pl-PL" sz="2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expression</a:t>
            </a:r>
            <a:r>
              <a:rPr lang="pl-PL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2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dynamic_cast</a:t>
            </a:r>
            <a:r>
              <a:rPr lang="pl-PL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&lt;</a:t>
            </a:r>
            <a:r>
              <a:rPr lang="pl-PL" sz="2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type-id</a:t>
            </a:r>
            <a:r>
              <a:rPr lang="pl-PL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 (</a:t>
            </a:r>
            <a:r>
              <a:rPr lang="pl-PL" sz="2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expression</a:t>
            </a:r>
            <a:r>
              <a:rPr lang="pl-PL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2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reinterpret_cast</a:t>
            </a:r>
            <a:r>
              <a:rPr lang="pl-PL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&lt;</a:t>
            </a:r>
            <a:r>
              <a:rPr lang="pl-PL" sz="2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type-id</a:t>
            </a:r>
            <a:r>
              <a:rPr lang="pl-PL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 (</a:t>
            </a:r>
            <a:r>
              <a:rPr lang="pl-PL" sz="2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expression</a:t>
            </a:r>
            <a:r>
              <a:rPr lang="pl-PL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 algn="ctr">
              <a:buNone/>
            </a:pPr>
            <a:r>
              <a:rPr lang="pl-PL" sz="1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unsigned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9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adress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pl-PL" sz="1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reinterpret_cast</a:t>
            </a:r>
            <a:r>
              <a:rPr lang="pl-PL" sz="19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pl-PL" sz="1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unsigned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&gt;(</a:t>
            </a:r>
            <a:r>
              <a:rPr lang="pl-PL" sz="19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ptr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>
              <a:buNone/>
            </a:pPr>
            <a:r>
              <a:rPr lang="pl-PL" sz="26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26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const_cast</a:t>
            </a:r>
            <a:r>
              <a:rPr lang="pl-PL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&lt;</a:t>
            </a:r>
            <a:r>
              <a:rPr lang="pl-PL" sz="2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type-id</a:t>
            </a:r>
            <a:r>
              <a:rPr lang="pl-PL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 (</a:t>
            </a:r>
            <a:r>
              <a:rPr lang="pl-PL" sz="26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expression</a:t>
            </a:r>
            <a:r>
              <a:rPr lang="pl-PL" sz="26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 lvl="1" eaLnBrk="1" hangingPunct="1">
              <a:lnSpc>
                <a:spcPct val="90000"/>
              </a:lnSpc>
              <a:buClr>
                <a:schemeClr val="hlink"/>
              </a:buClr>
              <a:buFont typeface="Wingdings" pitchFamily="2" charset="2"/>
              <a:buNone/>
              <a:defRPr/>
            </a:pPr>
            <a:endParaRPr lang="pl-PL" sz="2000" dirty="0" smtClean="0"/>
          </a:p>
          <a:p>
            <a:pPr lvl="1">
              <a:lnSpc>
                <a:spcPct val="90000"/>
              </a:lnSpc>
              <a:defRPr/>
            </a:pPr>
            <a:r>
              <a:rPr lang="en-US" sz="1800" dirty="0" smtClean="0"/>
              <a:t>the</a:t>
            </a:r>
            <a:r>
              <a:rPr lang="pl-PL" sz="1800" dirty="0" err="1" smtClean="0"/>
              <a:t>se</a:t>
            </a:r>
            <a:r>
              <a:rPr lang="en-US" sz="1800" dirty="0" smtClean="0"/>
              <a:t> are 4 operators and 4 C++ keywords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dirty="0" smtClean="0"/>
              <a:t>designed to allow more control at the level of compilation and </a:t>
            </a:r>
            <a:r>
              <a:rPr lang="pl-PL" sz="1800" dirty="0" err="1" smtClean="0"/>
              <a:t>code</a:t>
            </a:r>
            <a:r>
              <a:rPr lang="pl-PL" sz="1800" dirty="0" smtClean="0"/>
              <a:t> </a:t>
            </a:r>
            <a:r>
              <a:rPr lang="en-US" sz="1800" dirty="0" smtClean="0"/>
              <a:t>execution of the code </a:t>
            </a:r>
            <a:r>
              <a:rPr lang="pl-PL" sz="1800" dirty="0" err="1" smtClean="0"/>
              <a:t>w.r.t</a:t>
            </a:r>
            <a:r>
              <a:rPr lang="pl-PL" sz="1800" dirty="0" smtClean="0"/>
              <a:t>.</a:t>
            </a:r>
            <a:r>
              <a:rPr lang="en-US" sz="1800" dirty="0" smtClean="0"/>
              <a:t> (error-prone) </a:t>
            </a:r>
            <a:r>
              <a:rPr lang="pl-PL" sz="1800" dirty="0" smtClean="0"/>
              <a:t>C </a:t>
            </a:r>
            <a:r>
              <a:rPr lang="pl-PL" sz="1800" dirty="0" err="1" smtClean="0"/>
              <a:t>cast</a:t>
            </a:r>
            <a:endParaRPr lang="en-US" sz="1800" dirty="0" smtClean="0"/>
          </a:p>
          <a:p>
            <a:pPr lvl="1">
              <a:lnSpc>
                <a:spcPct val="90000"/>
              </a:lnSpc>
              <a:defRPr/>
            </a:pPr>
            <a:r>
              <a:rPr lang="pl-PL" sz="1800" dirty="0" err="1" smtClean="0"/>
              <a:t>they</a:t>
            </a:r>
            <a:r>
              <a:rPr lang="pl-PL" sz="1800" dirty="0" smtClean="0"/>
              <a:t> </a:t>
            </a:r>
            <a:r>
              <a:rPr lang="en-US" sz="1800" dirty="0" smtClean="0"/>
              <a:t>let </a:t>
            </a:r>
            <a:r>
              <a:rPr lang="pl-PL" sz="1800" dirty="0" smtClean="0"/>
              <a:t>to</a:t>
            </a:r>
            <a:r>
              <a:rPr lang="en-US" sz="1800" dirty="0" smtClean="0"/>
              <a:t> express the intention of the programmer</a:t>
            </a:r>
          </a:p>
          <a:p>
            <a:pPr lvl="1">
              <a:lnSpc>
                <a:spcPct val="90000"/>
              </a:lnSpc>
              <a:defRPr/>
            </a:pPr>
            <a:r>
              <a:rPr lang="en-US" sz="1800" dirty="0" smtClean="0"/>
              <a:t>we will discuss them in detail later</a:t>
            </a:r>
            <a:endParaRPr lang="pl-PL" dirty="0" smtClean="0"/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67544" y="2996952"/>
            <a:ext cx="6552877" cy="432048"/>
          </a:xfrm>
          <a:prstGeom prst="rect">
            <a:avLst/>
          </a:prstGeom>
          <a:noFill/>
          <a:ln w="381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l-PL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pl-PL" dirty="0" err="1" smtClean="0"/>
              <a:t>Types</a:t>
            </a:r>
            <a:r>
              <a:rPr lang="pl-PL" dirty="0" smtClean="0"/>
              <a:t>: casting</a:t>
            </a:r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Types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when the type is not specified, </a:t>
            </a:r>
            <a:r>
              <a:rPr lang="pl-PL" sz="24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2800" dirty="0" smtClean="0"/>
              <a:t> is assumed</a:t>
            </a:r>
            <a:br>
              <a:rPr lang="en-US" sz="2800" dirty="0" smtClean="0"/>
            </a:br>
            <a:endParaRPr lang="pl-PL" sz="2800" dirty="0" smtClean="0"/>
          </a:p>
          <a:p>
            <a:pPr lvl="2">
              <a:buNone/>
            </a:pP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unsigned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u;	</a:t>
            </a: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unsigned</a:t>
            </a: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int</a:t>
            </a:r>
            <a:endParaRPr lang="pl-PL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2">
              <a:buNone/>
            </a:pP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a;	</a:t>
            </a: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int</a:t>
            </a:r>
            <a:endParaRPr lang="pl-PL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2">
              <a:buNone/>
            </a:pP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static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and;	</a:t>
            </a: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static</a:t>
            </a: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int</a:t>
            </a:r>
            <a:endParaRPr lang="pl-PL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lnSpc>
                <a:spcPct val="80000"/>
              </a:lnSpc>
              <a:buNone/>
              <a:defRPr/>
            </a:pPr>
            <a:endParaRPr lang="pl-PL" sz="2800" dirty="0" smtClean="0"/>
          </a:p>
          <a:p>
            <a:pPr>
              <a:lnSpc>
                <a:spcPct val="80000"/>
              </a:lnSpc>
              <a:defRPr/>
            </a:pPr>
            <a:r>
              <a:rPr lang="en-US" sz="2800" dirty="0" smtClean="0"/>
              <a:t>it is recommended to explicitly specify the </a:t>
            </a:r>
            <a:r>
              <a:rPr lang="pl-PL" sz="24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2800" dirty="0" smtClean="0"/>
              <a:t> type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Types</a:t>
            </a:r>
            <a:r>
              <a:rPr lang="pl-PL" dirty="0" smtClean="0"/>
              <a:t>: auto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Old meaning from C language (automatic </a:t>
            </a:r>
            <a:r>
              <a:rPr lang="pl-PL" sz="2800" dirty="0" err="1" smtClean="0"/>
              <a:t>storage</a:t>
            </a:r>
            <a:r>
              <a:rPr lang="pl-PL" sz="2800" dirty="0" smtClean="0"/>
              <a:t> </a:t>
            </a:r>
            <a:r>
              <a:rPr lang="pl-PL" sz="2800" dirty="0" err="1" smtClean="0"/>
              <a:t>class</a:t>
            </a:r>
            <a:r>
              <a:rPr lang="en-US" sz="2800" dirty="0" smtClean="0"/>
              <a:t>) does not apply</a:t>
            </a:r>
            <a:r>
              <a:rPr lang="pl-PL" sz="2800" dirty="0" smtClean="0"/>
              <a:t> </a:t>
            </a:r>
            <a:r>
              <a:rPr lang="pl-PL" sz="2800" dirty="0" err="1" smtClean="0"/>
              <a:t>since</a:t>
            </a:r>
            <a:r>
              <a:rPr lang="pl-PL" sz="2800" dirty="0" smtClean="0"/>
              <a:t>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en-US" sz="2800" dirty="0" smtClean="0"/>
              <a:t>C++11</a:t>
            </a:r>
            <a:r>
              <a:rPr lang="pl-PL" sz="2800" dirty="0" smtClean="0"/>
              <a:t> standard</a:t>
            </a:r>
            <a:r>
              <a:rPr lang="en-US" sz="2800" dirty="0" smtClean="0"/>
              <a:t>!</a:t>
            </a:r>
            <a:endParaRPr lang="pl-PL" sz="2800" dirty="0" smtClean="0"/>
          </a:p>
          <a:p>
            <a:r>
              <a:rPr lang="en-US" sz="2800" dirty="0" smtClean="0"/>
              <a:t>New meaning - the type is to be determined by the compiler based on the initialization expression</a:t>
            </a:r>
            <a:endParaRPr lang="pl-PL" sz="2800" dirty="0" smtClean="0"/>
          </a:p>
          <a:p>
            <a:pPr algn="ctr">
              <a:buNone/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pl-PL" sz="2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auto</a:t>
            </a:r>
            <a:r>
              <a:rPr lang="pl-PL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 = 3.141592; </a:t>
            </a:r>
            <a:r>
              <a:rPr lang="pl-PL" sz="2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double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pl-PL" sz="2800" dirty="0" smtClean="0"/>
          </a:p>
          <a:p>
            <a:r>
              <a:rPr lang="pl-PL" sz="2800" dirty="0" err="1" smtClean="0"/>
              <a:t>Especially</a:t>
            </a:r>
            <a:r>
              <a:rPr lang="pl-PL" sz="2800" dirty="0" smtClean="0"/>
              <a:t> u</a:t>
            </a:r>
            <a:r>
              <a:rPr lang="en-US" sz="2800" dirty="0" err="1" smtClean="0"/>
              <a:t>seful</a:t>
            </a:r>
            <a:r>
              <a:rPr lang="en-US" sz="2800" dirty="0" smtClean="0"/>
              <a:t> for complex types and generic programming - we will discuss the details later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Types</a:t>
            </a:r>
            <a:r>
              <a:rPr lang="pl-PL" dirty="0" smtClean="0"/>
              <a:t>: </a:t>
            </a:r>
            <a:r>
              <a:rPr lang="pl-PL" dirty="0" err="1" smtClean="0"/>
              <a:t>enum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en-US" sz="24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enum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4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numbers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 </a:t>
            </a:r>
            <a:r>
              <a:rPr lang="en-US" sz="2400" dirty="0" smtClean="0">
                <a:solidFill>
                  <a:srgbClr val="2F4F4F"/>
                </a:solidFill>
                <a:highlight>
                  <a:srgbClr val="FFFFFF"/>
                </a:highlight>
                <a:latin typeface="Consolas"/>
              </a:rPr>
              <a:t>ZERO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2400" dirty="0" smtClean="0">
                <a:solidFill>
                  <a:srgbClr val="2F4F4F"/>
                </a:solidFill>
                <a:highlight>
                  <a:srgbClr val="FFFFFF"/>
                </a:highlight>
                <a:latin typeface="Consolas"/>
              </a:rPr>
              <a:t>ONE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2400" dirty="0" smtClean="0">
                <a:solidFill>
                  <a:srgbClr val="2F4F4F"/>
                </a:solidFill>
                <a:highlight>
                  <a:srgbClr val="FFFFFF"/>
                </a:highlight>
                <a:latin typeface="Consolas"/>
              </a:rPr>
              <a:t>FIVE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5, </a:t>
            </a:r>
            <a:r>
              <a:rPr lang="en-US" sz="2400" dirty="0" smtClean="0">
                <a:solidFill>
                  <a:srgbClr val="2F4F4F"/>
                </a:solidFill>
                <a:highlight>
                  <a:srgbClr val="FFFFFF"/>
                </a:highlight>
                <a:latin typeface="Consolas"/>
              </a:rPr>
              <a:t>SIX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};</a:t>
            </a:r>
            <a:endParaRPr lang="en-US" sz="2400" dirty="0" smtClean="0"/>
          </a:p>
          <a:p>
            <a:pPr lvl="1">
              <a:defRPr/>
            </a:pPr>
            <a:r>
              <a:rPr lang="en-US" sz="2400" dirty="0" smtClean="0"/>
              <a:t>"Numbers" is an optional name for the new type</a:t>
            </a:r>
          </a:p>
          <a:p>
            <a:pPr lvl="1">
              <a:defRPr/>
            </a:pPr>
            <a:r>
              <a:rPr lang="en-US" sz="2400" dirty="0" smtClean="0"/>
              <a:t>automatic conversion from </a:t>
            </a:r>
            <a:r>
              <a:rPr lang="en-US" sz="2400" dirty="0" err="1" smtClean="0"/>
              <a:t>enum</a:t>
            </a:r>
            <a:r>
              <a:rPr lang="en-US" sz="2400" dirty="0" smtClean="0"/>
              <a:t> to </a:t>
            </a:r>
            <a:r>
              <a:rPr lang="en-US" sz="2400" dirty="0" err="1" smtClean="0"/>
              <a:t>int</a:t>
            </a:r>
            <a:endParaRPr lang="pl-PL" dirty="0" smtClean="0"/>
          </a:p>
          <a:p>
            <a:pPr>
              <a:buNone/>
              <a:defRPr/>
            </a:pPr>
            <a:endParaRPr lang="pl-PL" dirty="0" smtClean="0"/>
          </a:p>
          <a:p>
            <a:pPr>
              <a:defRPr/>
            </a:pPr>
            <a:r>
              <a:rPr lang="en-US" dirty="0" smtClean="0"/>
              <a:t>Why </a:t>
            </a:r>
            <a:r>
              <a:rPr lang="pl-PL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enum</a:t>
            </a:r>
            <a:r>
              <a:rPr lang="pl-PL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dirty="0" smtClean="0"/>
              <a:t>is not popular?</a:t>
            </a:r>
            <a:endParaRPr lang="pl-PL" dirty="0" smtClean="0"/>
          </a:p>
          <a:p>
            <a:pPr>
              <a:buNone/>
              <a:defRPr/>
            </a:pPr>
            <a:endParaRPr lang="pl-PL" dirty="0" smtClean="0"/>
          </a:p>
          <a:p>
            <a:pPr>
              <a:buNone/>
            </a:pPr>
            <a:r>
              <a:rPr lang="pl-PL" sz="24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enum</a:t>
            </a:r>
            <a:r>
              <a:rPr lang="pl-PL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4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4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Color</a:t>
            </a:r>
            <a:r>
              <a:rPr lang="pl-PL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:</a:t>
            </a:r>
            <a:r>
              <a:rPr lang="pl-PL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char</a:t>
            </a:r>
            <a:r>
              <a:rPr lang="pl-PL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 </a:t>
            </a:r>
            <a:r>
              <a:rPr lang="pl-PL" sz="2400" dirty="0" smtClean="0">
                <a:solidFill>
                  <a:srgbClr val="2F4F4F"/>
                </a:solidFill>
                <a:highlight>
                  <a:srgbClr val="FFFFFF"/>
                </a:highlight>
                <a:latin typeface="Consolas"/>
              </a:rPr>
              <a:t>Red</a:t>
            </a:r>
            <a:r>
              <a:rPr lang="pl-PL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pl-PL" sz="2400" dirty="0" smtClean="0">
                <a:solidFill>
                  <a:srgbClr val="2F4F4F"/>
                </a:solidFill>
                <a:highlight>
                  <a:srgbClr val="FFFFFF"/>
                </a:highlight>
                <a:latin typeface="Consolas"/>
              </a:rPr>
              <a:t>Green</a:t>
            </a:r>
            <a:r>
              <a:rPr lang="pl-PL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};</a:t>
            </a:r>
          </a:p>
          <a:p>
            <a:pPr lvl="1">
              <a:defRPr/>
            </a:pPr>
            <a:r>
              <a:rPr lang="en-US" altLang="pl-PL" sz="2400" dirty="0" smtClean="0"/>
              <a:t>"Strong </a:t>
            </a:r>
            <a:r>
              <a:rPr lang="en-US" altLang="pl-PL" sz="2400" dirty="0" err="1" smtClean="0"/>
              <a:t>enum</a:t>
            </a:r>
            <a:r>
              <a:rPr lang="en-US" altLang="pl-PL" sz="2400" dirty="0" smtClean="0"/>
              <a:t>" explicit base type (must be </a:t>
            </a:r>
            <a:r>
              <a:rPr lang="pl-PL" altLang="pl-PL" sz="2400" dirty="0" err="1" smtClean="0"/>
              <a:t>integer</a:t>
            </a:r>
            <a:r>
              <a:rPr lang="en-US" altLang="pl-PL" sz="2400" dirty="0" smtClean="0"/>
              <a:t>)</a:t>
            </a:r>
          </a:p>
          <a:p>
            <a:pPr lvl="1">
              <a:defRPr/>
            </a:pPr>
            <a:r>
              <a:rPr lang="en-US" altLang="pl-PL" sz="2400" dirty="0" smtClean="0"/>
              <a:t>values only in the scope of enumeration </a:t>
            </a:r>
            <a:r>
              <a:rPr lang="pl-PL" sz="24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Color</a:t>
            </a:r>
            <a:r>
              <a:rPr lang="pl-PL" sz="2400" dirty="0" err="1" smtClean="0">
                <a:solidFill>
                  <a:srgbClr val="2F4F4F"/>
                </a:solidFill>
                <a:highlight>
                  <a:srgbClr val="FFFFFF"/>
                </a:highlight>
                <a:latin typeface="Consolas"/>
              </a:rPr>
              <a:t>::Red</a:t>
            </a:r>
            <a:endParaRPr lang="pl-PL" sz="2400" dirty="0" smtClean="0">
              <a:solidFill>
                <a:srgbClr val="2F4F4F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defRPr/>
            </a:pPr>
            <a:r>
              <a:rPr lang="pl-PL" sz="2400" dirty="0" smtClean="0"/>
              <a:t>no </a:t>
            </a:r>
            <a:r>
              <a:rPr lang="en-US" sz="2400" dirty="0" smtClean="0"/>
              <a:t>automatic conversion from </a:t>
            </a:r>
            <a:r>
              <a:rPr lang="pl-PL" sz="2400" dirty="0" err="1" smtClean="0"/>
              <a:t>strong</a:t>
            </a:r>
            <a:r>
              <a:rPr lang="pl-PL" sz="2400" dirty="0" smtClean="0"/>
              <a:t> </a:t>
            </a:r>
            <a:r>
              <a:rPr lang="en-US" sz="2400" dirty="0" err="1" smtClean="0"/>
              <a:t>enum</a:t>
            </a:r>
            <a:endParaRPr lang="pl-P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Types</a:t>
            </a:r>
            <a:r>
              <a:rPr lang="pl-PL" dirty="0" smtClean="0"/>
              <a:t>: </a:t>
            </a:r>
            <a:r>
              <a:rPr lang="pl-PL" dirty="0" err="1" smtClean="0"/>
              <a:t>references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/>
          </a:bodyPr>
          <a:lstStyle/>
          <a:p>
            <a:r>
              <a:rPr lang="pl-PL" sz="2800" dirty="0" err="1" smtClean="0"/>
              <a:t>Reference</a:t>
            </a:r>
            <a:r>
              <a:rPr lang="pl-PL" sz="2800" dirty="0" smtClean="0"/>
              <a:t> to </a:t>
            </a:r>
            <a:r>
              <a:rPr lang="pl-PL" sz="2800" dirty="0" err="1" smtClean="0"/>
              <a:t>type</a:t>
            </a:r>
            <a:r>
              <a:rPr lang="pl-PL" sz="2800" dirty="0" smtClean="0"/>
              <a:t> </a:t>
            </a:r>
            <a:r>
              <a:rPr lang="en-US" sz="2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</a:t>
            </a:r>
            <a:r>
              <a:rPr lang="pl-PL" sz="2800" dirty="0" smtClean="0"/>
              <a:t>: </a:t>
            </a:r>
            <a:endParaRPr lang="pl-PL" sz="1400" dirty="0" smtClean="0"/>
          </a:p>
          <a:p>
            <a:pPr algn="ctr">
              <a:buNone/>
            </a:pPr>
            <a:r>
              <a:rPr lang="en-US" sz="36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</a:t>
            </a:r>
            <a:r>
              <a:rPr lang="pl-PL" sz="3600" dirty="0" smtClean="0"/>
              <a:t>&amp;</a:t>
            </a:r>
          </a:p>
          <a:p>
            <a:endParaRPr lang="pl-PL" sz="2800" dirty="0" smtClean="0"/>
          </a:p>
          <a:p>
            <a:pPr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increment_p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* </a:t>
            </a:r>
            <a:r>
              <a:rPr lang="pl-PL" sz="18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pi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(*</a:t>
            </a:r>
            <a:r>
              <a:rPr lang="pl-PL" sz="18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pi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)++;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>
              <a:buNone/>
            </a:pP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increment_r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 </a:t>
            </a:r>
            <a:r>
              <a:rPr lang="pl-PL" sz="18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ri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18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8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ri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++;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>
              <a:buNone/>
            </a:pPr>
            <a:endParaRPr lang="pl-PL" sz="2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5004048" y="3717032"/>
            <a:ext cx="3968824" cy="25202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8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int</a:t>
            </a: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 </a:t>
            </a:r>
            <a:r>
              <a:rPr kumimoji="0" lang="pl-PL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main</a:t>
            </a: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	</a:t>
            </a:r>
            <a:r>
              <a:rPr kumimoji="0" lang="pl-PL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int</a:t>
            </a: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 i = 1;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	</a:t>
            </a:r>
            <a:r>
              <a:rPr kumimoji="0" lang="pl-PL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increment_p</a:t>
            </a: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(&amp;i);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	</a:t>
            </a:r>
            <a:r>
              <a:rPr kumimoji="0" lang="pl-PL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increment_r</a:t>
            </a: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(i);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}</a:t>
            </a:r>
            <a:endParaRPr kumimoji="0" lang="pl-PL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996952"/>
            <a:ext cx="6914013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306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043608" y="2996952"/>
            <a:ext cx="7272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b="1" dirty="0" smtClean="0"/>
          </a:p>
          <a:p>
            <a:r>
              <a:rPr lang="pl-PL" sz="3200" b="1" dirty="0" err="1" smtClean="0"/>
              <a:t>Lecture</a:t>
            </a:r>
            <a:r>
              <a:rPr lang="pl-PL" sz="3200" b="1" dirty="0" smtClean="0"/>
              <a:t>: </a:t>
            </a:r>
            <a:r>
              <a:rPr lang="en-US" sz="3200" b="1" dirty="0" smtClean="0"/>
              <a:t>Selected non object-oriented C++</a:t>
            </a:r>
            <a:r>
              <a:rPr lang="pl-PL" sz="3200" b="1" dirty="0" smtClean="0"/>
              <a:t> </a:t>
            </a:r>
            <a:r>
              <a:rPr lang="pl-PL" sz="3200" b="1" dirty="0" err="1" smtClean="0"/>
              <a:t>extensions</a:t>
            </a:r>
            <a:endParaRPr lang="pl-PL" sz="3200" b="1" dirty="0" smtClean="0"/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pl-PL" b="1" dirty="0" smtClean="0"/>
              <a:t>Roman Starosolski, </a:t>
            </a:r>
            <a:r>
              <a:rPr lang="pl-PL" b="1" dirty="0" err="1" smtClean="0"/>
              <a:t>PhD</a:t>
            </a:r>
            <a:r>
              <a:rPr lang="pl-PL" b="1" dirty="0" smtClean="0"/>
              <a:t>, </a:t>
            </a:r>
            <a:r>
              <a:rPr lang="pl-PL" b="1" dirty="0" err="1" smtClean="0"/>
              <a:t>D.Sc</a:t>
            </a:r>
            <a:r>
              <a:rPr lang="pl-PL" b="1" dirty="0" smtClean="0"/>
              <a:t>., </a:t>
            </a:r>
            <a:r>
              <a:rPr lang="pl-PL" b="1" dirty="0" err="1" smtClean="0"/>
              <a:t>Assoc</a:t>
            </a:r>
            <a:r>
              <a:rPr lang="pl-PL" b="1" dirty="0" smtClean="0"/>
              <a:t>. Prof.</a:t>
            </a:r>
          </a:p>
          <a:p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426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Types</a:t>
            </a:r>
            <a:r>
              <a:rPr lang="pl-PL" dirty="0" smtClean="0"/>
              <a:t>: </a:t>
            </a:r>
            <a:r>
              <a:rPr lang="pl-PL" dirty="0" err="1" smtClean="0"/>
              <a:t>references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 lnSpcReduction="10000"/>
          </a:bodyPr>
          <a:lstStyle/>
          <a:p>
            <a:r>
              <a:rPr lang="pl-PL" sz="2800" dirty="0" err="1" smtClean="0"/>
              <a:t>References</a:t>
            </a:r>
            <a:r>
              <a:rPr lang="en-US" sz="2800" dirty="0" smtClean="0"/>
              <a:t> can be misleading</a:t>
            </a:r>
            <a:endParaRPr lang="pl-PL" sz="2800" dirty="0" smtClean="0"/>
          </a:p>
          <a:p>
            <a:pPr lvl="1"/>
            <a:r>
              <a:rPr lang="pl-PL" sz="2400" dirty="0" err="1" smtClean="0"/>
              <a:t>use</a:t>
            </a:r>
            <a:r>
              <a:rPr lang="pl-PL" sz="2400" dirty="0" smtClean="0"/>
              <a:t> </a:t>
            </a:r>
            <a:r>
              <a:rPr lang="pl-PL" sz="2400" dirty="0" err="1" smtClean="0"/>
              <a:t>with</a:t>
            </a:r>
            <a:r>
              <a:rPr lang="pl-PL" sz="2400" dirty="0" smtClean="0"/>
              <a:t> </a:t>
            </a:r>
            <a:r>
              <a:rPr lang="pl-PL" sz="2400" dirty="0" err="1" smtClean="0"/>
              <a:t>caution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en-US" sz="2400" dirty="0" smtClean="0"/>
              <a:t>function that modifies </a:t>
            </a:r>
            <a:r>
              <a:rPr lang="pl-PL" sz="2400" dirty="0" err="1" smtClean="0"/>
              <a:t>its</a:t>
            </a:r>
            <a:r>
              <a:rPr lang="en-US" sz="2400" dirty="0" smtClean="0"/>
              <a:t> arguments</a:t>
            </a:r>
            <a:br>
              <a:rPr lang="en-US" sz="2400" dirty="0" smtClean="0"/>
            </a:br>
            <a:endParaRPr lang="pl-PL" sz="2400" dirty="0" smtClean="0"/>
          </a:p>
          <a:p>
            <a:r>
              <a:rPr lang="en-US" sz="2800" dirty="0" smtClean="0"/>
              <a:t>Use references when you really </a:t>
            </a:r>
            <a:r>
              <a:rPr lang="pl-PL" sz="2800" dirty="0" smtClean="0"/>
              <a:t>do </a:t>
            </a:r>
            <a:r>
              <a:rPr lang="en-US" sz="2800" dirty="0" smtClean="0"/>
              <a:t>need them</a:t>
            </a:r>
            <a:endParaRPr lang="pl-PL" sz="2800" dirty="0" smtClean="0"/>
          </a:p>
          <a:p>
            <a:pPr lvl="1"/>
            <a:r>
              <a:rPr lang="en-US" sz="2400" dirty="0" smtClean="0"/>
              <a:t>for saving memory</a:t>
            </a:r>
            <a:endParaRPr lang="pl-PL" sz="2400" dirty="0" smtClean="0"/>
          </a:p>
          <a:p>
            <a:pPr lvl="1"/>
            <a:r>
              <a:rPr lang="en-US" sz="2400" dirty="0" smtClean="0"/>
              <a:t>for saving time</a:t>
            </a:r>
            <a:endParaRPr lang="pl-PL" sz="2400" dirty="0" smtClean="0"/>
          </a:p>
          <a:p>
            <a:pPr lvl="1"/>
            <a:r>
              <a:rPr lang="en-US" sz="2400" dirty="0" smtClean="0"/>
              <a:t>to return objects that will be processed further</a:t>
            </a:r>
            <a:br>
              <a:rPr lang="en-US" sz="2400" dirty="0" smtClean="0"/>
            </a:br>
            <a:endParaRPr lang="pl-PL" sz="2400" dirty="0" smtClean="0"/>
          </a:p>
          <a:p>
            <a:r>
              <a:rPr lang="pl-PL" sz="2800" dirty="0" smtClean="0"/>
              <a:t>U</a:t>
            </a:r>
            <a:r>
              <a:rPr lang="en-US" sz="2800" dirty="0" smtClean="0"/>
              <a:t>se </a:t>
            </a:r>
            <a:r>
              <a:rPr lang="pl-PL" sz="2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pl-PL" sz="2800" dirty="0" smtClean="0"/>
              <a:t> </a:t>
            </a:r>
            <a:r>
              <a:rPr lang="en-US" sz="2800" dirty="0" smtClean="0"/>
              <a:t>references (optimization, security)</a:t>
            </a:r>
            <a:br>
              <a:rPr lang="en-US" sz="2800" dirty="0" smtClean="0"/>
            </a:br>
            <a:endParaRPr lang="pl-PL" sz="2800" dirty="0" smtClean="0"/>
          </a:p>
          <a:p>
            <a:r>
              <a:rPr lang="pl-PL" sz="2800" dirty="0" smtClean="0"/>
              <a:t>R</a:t>
            </a:r>
            <a:r>
              <a:rPr lang="en-US" sz="2800" dirty="0" smtClean="0"/>
              <a:t>-value</a:t>
            </a:r>
            <a:r>
              <a:rPr lang="pl-PL" sz="2800" dirty="0" smtClean="0"/>
              <a:t> </a:t>
            </a:r>
            <a:r>
              <a:rPr lang="pl-PL" sz="2800" dirty="0" err="1" smtClean="0"/>
              <a:t>references</a:t>
            </a:r>
            <a:r>
              <a:rPr lang="en-US" sz="2800" dirty="0" smtClean="0"/>
              <a:t> will be discussed later</a:t>
            </a:r>
            <a:endParaRPr lang="pl-PL" sz="2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Types</a:t>
            </a:r>
            <a:r>
              <a:rPr lang="pl-PL" dirty="0" smtClean="0"/>
              <a:t>: </a:t>
            </a:r>
            <a:r>
              <a:rPr lang="pl-PL" dirty="0" err="1" smtClean="0"/>
              <a:t>constexpr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 lnSpcReduction="10000"/>
          </a:bodyPr>
          <a:lstStyle/>
          <a:p>
            <a:r>
              <a:rPr lang="pl-PL" sz="2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constexpr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is</a:t>
            </a:r>
            <a:r>
              <a:rPr lang="pl-PL" altLang="pl-PL" sz="2800" dirty="0" smtClean="0"/>
              <a:t> a </a:t>
            </a:r>
            <a:r>
              <a:rPr lang="pl-PL" altLang="pl-PL" sz="2800" dirty="0" err="1" smtClean="0"/>
              <a:t>generalized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const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expression</a:t>
            </a:r>
            <a:endParaRPr lang="pl-PL" altLang="pl-PL" sz="2800" dirty="0" smtClean="0"/>
          </a:p>
          <a:p>
            <a:r>
              <a:rPr lang="pl-PL" sz="2800" dirty="0" err="1" smtClean="0"/>
              <a:t>With</a:t>
            </a:r>
            <a:r>
              <a:rPr lang="pl-PL" sz="2800" dirty="0" smtClean="0"/>
              <a:t> </a:t>
            </a:r>
            <a:r>
              <a:rPr lang="pl-PL" sz="2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constexpr</a:t>
            </a:r>
            <a:r>
              <a:rPr lang="pl-PL" sz="2800" dirty="0" smtClean="0"/>
              <a:t> we</a:t>
            </a:r>
            <a:r>
              <a:rPr lang="en-US" sz="2800" dirty="0" smtClean="0"/>
              <a:t> declare</a:t>
            </a:r>
            <a:r>
              <a:rPr lang="pl-PL" sz="2800" dirty="0" smtClean="0"/>
              <a:t>,</a:t>
            </a:r>
            <a:r>
              <a:rPr lang="en-US" sz="2800" dirty="0" smtClean="0"/>
              <a:t> </a:t>
            </a:r>
            <a:r>
              <a:rPr lang="pl-PL" sz="2800" dirty="0" err="1" smtClean="0"/>
              <a:t>that</a:t>
            </a:r>
            <a:r>
              <a:rPr lang="pl-PL" sz="2800" dirty="0" smtClean="0"/>
              <a:t> </a:t>
            </a:r>
            <a:r>
              <a:rPr lang="en-US" sz="2800" dirty="0" smtClean="0"/>
              <a:t>during</a:t>
            </a:r>
            <a:r>
              <a:rPr lang="pl-PL" sz="2800" dirty="0" smtClean="0"/>
              <a:t>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en-US" sz="2800" dirty="0" smtClean="0"/>
              <a:t>compilation</a:t>
            </a:r>
            <a:endParaRPr lang="pl-PL" sz="2800" dirty="0" smtClean="0"/>
          </a:p>
          <a:p>
            <a:pPr lvl="1"/>
            <a:r>
              <a:rPr lang="pl-PL" sz="2400" dirty="0" smtClean="0"/>
              <a:t>f</a:t>
            </a:r>
            <a:r>
              <a:rPr lang="en-US" sz="2400" dirty="0" smtClean="0"/>
              <a:t>or variables/objects: the variable can be determined in this way (otherwise an error</a:t>
            </a:r>
            <a:r>
              <a:rPr lang="pl-PL" sz="2400" dirty="0" smtClean="0"/>
              <a:t> </a:t>
            </a:r>
            <a:r>
              <a:rPr lang="pl-PL" sz="2400" dirty="0" err="1" smtClean="0"/>
              <a:t>is</a:t>
            </a:r>
            <a:r>
              <a:rPr lang="pl-PL" sz="2400" dirty="0" smtClean="0"/>
              <a:t> </a:t>
            </a:r>
            <a:r>
              <a:rPr lang="pl-PL" sz="2400" dirty="0" err="1" smtClean="0"/>
              <a:t>reported</a:t>
            </a:r>
            <a:r>
              <a:rPr lang="en-US" sz="2400" dirty="0" smtClean="0"/>
              <a:t>), it is const, it can be stored in the compiler tables and not </a:t>
            </a:r>
            <a:r>
              <a:rPr lang="pl-PL" sz="2400" dirty="0" err="1" smtClean="0"/>
              <a:t>in</a:t>
            </a:r>
            <a:r>
              <a:rPr lang="pl-PL" sz="2400" dirty="0" smtClean="0"/>
              <a:t> </a:t>
            </a:r>
            <a:r>
              <a:rPr lang="en-US" sz="2400" dirty="0" smtClean="0"/>
              <a:t>the memory</a:t>
            </a:r>
            <a:endParaRPr lang="pl-PL" sz="2400" dirty="0" smtClean="0"/>
          </a:p>
          <a:p>
            <a:pPr lvl="1"/>
            <a:r>
              <a:rPr lang="pl-PL" sz="2400" dirty="0" smtClean="0"/>
              <a:t>f</a:t>
            </a:r>
            <a:r>
              <a:rPr lang="en-US" sz="2400" dirty="0" smtClean="0"/>
              <a:t>or function</a:t>
            </a:r>
            <a:r>
              <a:rPr lang="pl-PL" sz="2400" dirty="0" smtClean="0"/>
              <a:t>s</a:t>
            </a:r>
            <a:r>
              <a:rPr lang="en-US" sz="2400" dirty="0" smtClean="0"/>
              <a:t>: the function is simple (... single return with the expression, no declaration of variables), if the arguments will be known during compilation, then the result of the function </a:t>
            </a:r>
            <a:r>
              <a:rPr lang="pl-PL" sz="2400" dirty="0" smtClean="0"/>
              <a:t>will be </a:t>
            </a:r>
            <a:r>
              <a:rPr lang="pl-PL" sz="2400" dirty="0" err="1" smtClean="0"/>
              <a:t>known</a:t>
            </a:r>
            <a:r>
              <a:rPr lang="pl-PL" sz="2400" dirty="0" smtClean="0"/>
              <a:t> as </a:t>
            </a:r>
            <a:r>
              <a:rPr lang="pl-PL" sz="2400" dirty="0" err="1" smtClean="0"/>
              <a:t>well</a:t>
            </a:r>
            <a:endParaRPr lang="pl-PL" sz="2400" dirty="0" smtClean="0"/>
          </a:p>
          <a:p>
            <a:pPr lvl="1"/>
            <a:r>
              <a:rPr lang="pl-PL" sz="2400" dirty="0" smtClean="0"/>
              <a:t>for</a:t>
            </a:r>
            <a:r>
              <a:rPr lang="en-US" sz="2400" dirty="0" smtClean="0"/>
              <a:t> constructors: as a function, if the </a:t>
            </a:r>
            <a:r>
              <a:rPr lang="pl-PL" sz="2400" dirty="0" err="1" smtClean="0"/>
              <a:t>constructor</a:t>
            </a:r>
            <a:r>
              <a:rPr lang="pl-PL" sz="2400" dirty="0" smtClean="0"/>
              <a:t> </a:t>
            </a:r>
            <a:r>
              <a:rPr lang="en-US" sz="2400" dirty="0" smtClean="0"/>
              <a:t>arguments will be known during compilation, then the entire object created as</a:t>
            </a:r>
            <a:r>
              <a:rPr lang="pl-PL" sz="2400" dirty="0" smtClean="0"/>
              <a:t> </a:t>
            </a:r>
            <a:r>
              <a:rPr lang="pl-PL" sz="2400" dirty="0" err="1" smtClean="0"/>
              <a:t>well</a:t>
            </a:r>
            <a:endParaRPr lang="pl-PL" altLang="pl-P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Types</a:t>
            </a:r>
            <a:r>
              <a:rPr lang="pl-PL" dirty="0" smtClean="0"/>
              <a:t>: </a:t>
            </a:r>
            <a:r>
              <a:rPr lang="pl-PL" dirty="0" err="1" smtClean="0"/>
              <a:t>constexpr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/>
          </a:bodyPr>
          <a:lstStyle/>
          <a:p>
            <a:r>
              <a:rPr lang="pl-PL" sz="2800" dirty="0" err="1" smtClean="0"/>
              <a:t>Examples</a:t>
            </a:r>
            <a:r>
              <a:rPr lang="pl-PL" sz="2800" dirty="0" smtClean="0"/>
              <a:t> </a:t>
            </a:r>
            <a:r>
              <a:rPr lang="pl-PL" sz="2800" dirty="0" err="1" smtClean="0"/>
              <a:t>from</a:t>
            </a:r>
            <a:r>
              <a:rPr lang="pl-PL" sz="2800" dirty="0" smtClean="0"/>
              <a:t> </a:t>
            </a:r>
            <a:r>
              <a:rPr lang="pl-PL" altLang="pl-PL" sz="2800" dirty="0" smtClean="0"/>
              <a:t>C++11 FAQ by </a:t>
            </a:r>
            <a:r>
              <a:rPr lang="pl-PL" altLang="pl-PL" sz="2800" dirty="0" err="1" smtClean="0"/>
              <a:t>Bjarne</a:t>
            </a:r>
            <a:r>
              <a:rPr lang="pl-PL" altLang="pl-PL" sz="2800" dirty="0" smtClean="0"/>
              <a:t> </a:t>
            </a:r>
            <a:r>
              <a:rPr lang="pl-PL" altLang="pl-PL" sz="2800" dirty="0" err="1" smtClean="0"/>
              <a:t>Stroustrup</a:t>
            </a:r>
            <a:endParaRPr lang="pl-PL" altLang="pl-PL" sz="2800" dirty="0" smtClean="0"/>
          </a:p>
          <a:p>
            <a:endParaRPr lang="pl-PL" sz="2800" dirty="0" smtClean="0"/>
          </a:p>
          <a:p>
            <a:pPr>
              <a:buNone/>
            </a:pPr>
            <a:r>
              <a:rPr lang="en-US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enum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Flags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 </a:t>
            </a:r>
            <a:r>
              <a:rPr lang="en-US" sz="1800" dirty="0" smtClean="0">
                <a:solidFill>
                  <a:srgbClr val="2F4F4F"/>
                </a:solidFill>
                <a:highlight>
                  <a:srgbClr val="FFFFFF"/>
                </a:highlight>
                <a:latin typeface="Consolas"/>
              </a:rPr>
              <a:t>good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0, </a:t>
            </a:r>
            <a:r>
              <a:rPr lang="en-US" sz="1800" dirty="0" smtClean="0">
                <a:solidFill>
                  <a:srgbClr val="2F4F4F"/>
                </a:solidFill>
                <a:highlight>
                  <a:srgbClr val="FFFFFF"/>
                </a:highlight>
                <a:latin typeface="Consolas"/>
              </a:rPr>
              <a:t>fail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1, </a:t>
            </a:r>
            <a:r>
              <a:rPr lang="en-US" sz="1800" dirty="0" smtClean="0">
                <a:solidFill>
                  <a:srgbClr val="2F4F4F"/>
                </a:solidFill>
                <a:highlight>
                  <a:srgbClr val="FFFFFF"/>
                </a:highlight>
                <a:latin typeface="Consolas"/>
              </a:rPr>
              <a:t>bad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2, </a:t>
            </a:r>
            <a:r>
              <a:rPr lang="en-US" sz="1800" dirty="0" err="1" smtClean="0">
                <a:solidFill>
                  <a:srgbClr val="2F4F4F"/>
                </a:solidFill>
                <a:highlight>
                  <a:srgbClr val="FFFFFF"/>
                </a:highlight>
                <a:latin typeface="Consolas"/>
              </a:rPr>
              <a:t>eof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4 };</a:t>
            </a:r>
          </a:p>
          <a:p>
            <a:pPr>
              <a:buNone/>
            </a:pP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constexpr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x1 = </a:t>
            </a:r>
            <a:r>
              <a:rPr lang="en-US" sz="1800" dirty="0" smtClean="0">
                <a:solidFill>
                  <a:srgbClr val="2F4F4F"/>
                </a:solidFill>
                <a:highlight>
                  <a:srgbClr val="FFFFFF"/>
                </a:highlight>
                <a:latin typeface="Consolas"/>
              </a:rPr>
              <a:t>bad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| </a:t>
            </a:r>
            <a:r>
              <a:rPr lang="en-US" sz="1800" dirty="0" err="1" smtClean="0">
                <a:solidFill>
                  <a:srgbClr val="2F4F4F"/>
                </a:solidFill>
                <a:highlight>
                  <a:srgbClr val="FFFFFF"/>
                </a:highlight>
                <a:latin typeface="Consolas"/>
              </a:rPr>
              <a:t>eof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ok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f(</a:t>
            </a:r>
            <a:r>
              <a:rPr lang="pl-PL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Flags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f3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constexpr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x2 = </a:t>
            </a:r>
            <a:r>
              <a:rPr lang="en-US" sz="1800" dirty="0" smtClean="0">
                <a:solidFill>
                  <a:srgbClr val="2F4F4F"/>
                </a:solidFill>
                <a:highlight>
                  <a:srgbClr val="FFFFFF"/>
                </a:highlight>
                <a:latin typeface="Consolas"/>
              </a:rPr>
              <a:t>bad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| </a:t>
            </a:r>
            <a:r>
              <a:rPr lang="en-US" sz="18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f3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error: can't evaluate </a:t>
            </a:r>
            <a:endParaRPr lang="pl-PL" sz="1800" dirty="0" smtClean="0">
              <a:solidFill>
                <a:srgbClr val="008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					//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at compile time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x3 = </a:t>
            </a:r>
            <a:r>
              <a:rPr lang="pl-PL" sz="1800" dirty="0" err="1" smtClean="0">
                <a:solidFill>
                  <a:srgbClr val="2F4F4F"/>
                </a:solidFill>
                <a:highlight>
                  <a:srgbClr val="FFFFFF"/>
                </a:highlight>
                <a:latin typeface="Consolas"/>
              </a:rPr>
              <a:t>bad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| </a:t>
            </a:r>
            <a:r>
              <a:rPr lang="pl-PL" sz="18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f3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			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ok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>
              <a:buNone/>
            </a:pPr>
            <a:endParaRPr lang="pl-PL" sz="2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Types</a:t>
            </a:r>
            <a:r>
              <a:rPr lang="pl-PL" dirty="0" smtClean="0"/>
              <a:t>: </a:t>
            </a:r>
            <a:r>
              <a:rPr lang="pl-PL" dirty="0" err="1" smtClean="0"/>
              <a:t>constexpr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enum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Flags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{ </a:t>
            </a:r>
            <a:r>
              <a:rPr lang="en-US" sz="1800" dirty="0" smtClean="0">
                <a:solidFill>
                  <a:srgbClr val="2F4F4F"/>
                </a:solidFill>
                <a:highlight>
                  <a:srgbClr val="FFFFFF"/>
                </a:highlight>
                <a:latin typeface="Consolas"/>
              </a:rPr>
              <a:t>good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0, </a:t>
            </a:r>
            <a:r>
              <a:rPr lang="en-US" sz="1800" dirty="0" smtClean="0">
                <a:solidFill>
                  <a:srgbClr val="2F4F4F"/>
                </a:solidFill>
                <a:highlight>
                  <a:srgbClr val="FFFFFF"/>
                </a:highlight>
                <a:latin typeface="Consolas"/>
              </a:rPr>
              <a:t>fail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1, </a:t>
            </a:r>
            <a:r>
              <a:rPr lang="en-US" sz="1800" dirty="0" smtClean="0">
                <a:solidFill>
                  <a:srgbClr val="2F4F4F"/>
                </a:solidFill>
                <a:highlight>
                  <a:srgbClr val="FFFFFF"/>
                </a:highlight>
                <a:latin typeface="Consolas"/>
              </a:rPr>
              <a:t>bad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2, </a:t>
            </a:r>
            <a:r>
              <a:rPr lang="en-US" sz="1800" dirty="0" err="1" smtClean="0">
                <a:solidFill>
                  <a:srgbClr val="2F4F4F"/>
                </a:solidFill>
                <a:highlight>
                  <a:srgbClr val="FFFFFF"/>
                </a:highlight>
                <a:latin typeface="Consolas"/>
              </a:rPr>
              <a:t>eof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4 };</a:t>
            </a:r>
          </a:p>
          <a:p>
            <a:pPr>
              <a:buNone/>
            </a:pPr>
            <a:endParaRPr lang="pl-PL" sz="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constexpr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operator|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Flags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f1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pl-PL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Flags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f2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return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Flags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8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f1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| 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8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f2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));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>
              <a:buNone/>
            </a:pPr>
            <a:endParaRPr lang="pl-PL" sz="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f(</a:t>
            </a:r>
            <a:r>
              <a:rPr lang="pl-PL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Flags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x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lvl="1"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switch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pl-PL" sz="18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x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{</a:t>
            </a:r>
          </a:p>
          <a:p>
            <a:pPr lvl="2"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case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2F4F4F"/>
                </a:solidFill>
                <a:highlight>
                  <a:srgbClr val="FFFFFF"/>
                </a:highlight>
                <a:latin typeface="Consolas"/>
              </a:rPr>
              <a:t>bad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       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/* ... */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break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lvl="2"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case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2F4F4F"/>
                </a:solidFill>
                <a:highlight>
                  <a:srgbClr val="FFFFFF"/>
                </a:highlight>
                <a:latin typeface="Consolas"/>
              </a:rPr>
              <a:t>eof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       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/* ... */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break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lvl="2"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case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2F4F4F"/>
                </a:solidFill>
                <a:highlight>
                  <a:srgbClr val="FFFFFF"/>
                </a:highlight>
                <a:latin typeface="Consolas"/>
              </a:rPr>
              <a:t>bad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| </a:t>
            </a:r>
            <a:r>
              <a:rPr lang="pl-PL" sz="1800" dirty="0" err="1" smtClean="0">
                <a:solidFill>
                  <a:srgbClr val="2F4F4F"/>
                </a:solidFill>
                <a:highlight>
                  <a:srgbClr val="FFFFFF"/>
                </a:highlight>
                <a:latin typeface="Consolas"/>
              </a:rPr>
              <a:t>eof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 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/* ... */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break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lvl="2"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default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         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/* ... */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break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 }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pl-PL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Functions</a:t>
            </a:r>
            <a:r>
              <a:rPr lang="pl-PL" dirty="0" smtClean="0"/>
              <a:t>: </a:t>
            </a:r>
            <a:r>
              <a:rPr lang="pl-PL" dirty="0" err="1" smtClean="0"/>
              <a:t>prototypes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C++ requires function prototypes !!!</a:t>
            </a:r>
            <a:br>
              <a:rPr lang="en-US" sz="2800" dirty="0" smtClean="0"/>
            </a:br>
            <a:r>
              <a:rPr lang="en-US" sz="2800" dirty="0" smtClean="0"/>
              <a:t>(return value, name, arguments)</a:t>
            </a:r>
            <a:endParaRPr lang="pl-PL" sz="2800" dirty="0" smtClean="0"/>
          </a:p>
          <a:p>
            <a:endParaRPr lang="pl-PL" sz="2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buNone/>
            </a:pPr>
            <a:r>
              <a:rPr lang="pl-PL" sz="20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#</a:t>
            </a:r>
            <a:r>
              <a:rPr lang="pl-PL" sz="20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include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„</a:t>
            </a:r>
            <a:r>
              <a:rPr lang="pl-PL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foo_prototypes.h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”</a:t>
            </a:r>
          </a:p>
          <a:p>
            <a:pPr lvl="1">
              <a:buNone/>
            </a:pPr>
            <a:endParaRPr lang="pl-PL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buNone/>
            </a:pP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foo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();</a:t>
            </a:r>
          </a:p>
          <a:p>
            <a:pPr lvl="1">
              <a:buNone/>
            </a:pPr>
            <a:endParaRPr lang="pl-PL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buNone/>
            </a:pP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foo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 {};</a:t>
            </a:r>
          </a:p>
          <a:p>
            <a:endParaRPr lang="pl-PL" sz="2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Functions</a:t>
            </a:r>
            <a:r>
              <a:rPr lang="pl-PL" dirty="0" smtClean="0"/>
              <a:t>: </a:t>
            </a:r>
            <a:r>
              <a:rPr lang="pl-PL" dirty="0" err="1" smtClean="0"/>
              <a:t>inline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inline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sum(</a:t>
            </a: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b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	return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+ </a:t>
            </a:r>
            <a:r>
              <a:rPr lang="pl-PL" sz="20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b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endParaRPr lang="pl-PL" sz="2800" dirty="0" smtClean="0"/>
          </a:p>
          <a:p>
            <a:r>
              <a:rPr lang="pl-PL" sz="2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inline</a:t>
            </a:r>
            <a:r>
              <a:rPr lang="pl-PL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800" dirty="0" smtClean="0"/>
              <a:t>replace</a:t>
            </a:r>
            <a:r>
              <a:rPr lang="pl-PL" sz="2800" dirty="0" smtClean="0"/>
              <a:t>s</a:t>
            </a:r>
            <a:r>
              <a:rPr lang="en-US" sz="2800" dirty="0" smtClean="0"/>
              <a:t> </a:t>
            </a:r>
            <a:r>
              <a:rPr lang="en-US" sz="2800" dirty="0" err="1" smtClean="0"/>
              <a:t>macrodefinitions</a:t>
            </a:r>
            <a:endParaRPr lang="pl-PL" sz="2800" dirty="0" smtClean="0"/>
          </a:p>
          <a:p>
            <a:r>
              <a:rPr lang="pl-PL" sz="2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inline</a:t>
            </a:r>
            <a:r>
              <a:rPr lang="pl-PL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800" dirty="0" smtClean="0"/>
              <a:t>is just a recommendation for the compiler</a:t>
            </a:r>
            <a:endParaRPr lang="pl-PL" sz="2800" dirty="0" smtClean="0"/>
          </a:p>
          <a:p>
            <a:r>
              <a:rPr lang="pl-PL" sz="2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inline</a:t>
            </a:r>
            <a:r>
              <a:rPr lang="pl-PL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800" dirty="0" err="1" smtClean="0"/>
              <a:t>expans</a:t>
            </a:r>
            <a:r>
              <a:rPr lang="en-US" sz="2800" dirty="0" smtClean="0"/>
              <a:t>ion</a:t>
            </a:r>
            <a:r>
              <a:rPr lang="pl-PL" sz="2800" dirty="0" smtClean="0"/>
              <a:t> </a:t>
            </a:r>
            <a:r>
              <a:rPr lang="pl-PL" sz="2800" dirty="0" err="1" smtClean="0"/>
              <a:t>is</a:t>
            </a:r>
            <a:r>
              <a:rPr lang="pl-PL" sz="2800" dirty="0" smtClean="0"/>
              <a:t> </a:t>
            </a:r>
            <a:r>
              <a:rPr lang="pl-PL" sz="2800" dirty="0" err="1" smtClean="0"/>
              <a:t>performed</a:t>
            </a:r>
            <a:r>
              <a:rPr lang="pl-PL" sz="2800" dirty="0" smtClean="0"/>
              <a:t> </a:t>
            </a:r>
            <a:r>
              <a:rPr lang="pl-PL" sz="2800" dirty="0" err="1" smtClean="0"/>
              <a:t>automatically</a:t>
            </a:r>
            <a:r>
              <a:rPr lang="pl-PL" sz="2800" dirty="0" smtClean="0"/>
              <a:t> by </a:t>
            </a:r>
            <a:r>
              <a:rPr lang="pl-PL" sz="2800" dirty="0" err="1" smtClean="0"/>
              <a:t>compiler</a:t>
            </a:r>
            <a:endParaRPr lang="pl-PL" sz="2800" dirty="0" smtClean="0"/>
          </a:p>
          <a:p>
            <a:r>
              <a:rPr lang="en-US" sz="2800" dirty="0" smtClean="0"/>
              <a:t>the </a:t>
            </a:r>
            <a:r>
              <a:rPr lang="pl-PL" sz="2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inline</a:t>
            </a:r>
            <a:r>
              <a:rPr lang="pl-PL" sz="2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800" dirty="0" smtClean="0"/>
              <a:t>function has no address</a:t>
            </a:r>
            <a:endParaRPr lang="pl-PL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endParaRPr lang="pl-PL" sz="2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Functions</a:t>
            </a:r>
            <a:r>
              <a:rPr lang="pl-PL" dirty="0" smtClean="0"/>
              <a:t>: </a:t>
            </a:r>
            <a:r>
              <a:rPr lang="pl-PL" dirty="0" err="1" smtClean="0"/>
              <a:t>overloading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/>
          </a:bodyPr>
          <a:lstStyle/>
          <a:p>
            <a:r>
              <a:rPr lang="en-US" sz="3000" dirty="0" smtClean="0"/>
              <a:t>many functions with the same name, OK. in C++</a:t>
            </a:r>
            <a:endParaRPr lang="pl-PL" sz="3000" dirty="0" smtClean="0"/>
          </a:p>
          <a:p>
            <a:pPr>
              <a:buNone/>
            </a:pPr>
            <a:endParaRPr lang="pl-PL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f(</a:t>
            </a: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>
              <a:buNone/>
            </a:pP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f(</a:t>
            </a: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>
              <a:buNone/>
            </a:pP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f(</a:t>
            </a:r>
            <a:r>
              <a:rPr lang="pl-PL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long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Functions</a:t>
            </a:r>
            <a:r>
              <a:rPr lang="pl-PL" dirty="0" smtClean="0"/>
              <a:t>: </a:t>
            </a:r>
            <a:r>
              <a:rPr lang="pl-PL" dirty="0" err="1" smtClean="0"/>
              <a:t>overloading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The parameters of the overloaded function must differ,</a:t>
            </a:r>
            <a:endParaRPr lang="pl-PL" sz="2400" dirty="0" smtClean="0"/>
          </a:p>
          <a:p>
            <a:r>
              <a:rPr lang="en-US" sz="2400" dirty="0" smtClean="0"/>
              <a:t>The return type is not used </a:t>
            </a:r>
            <a:r>
              <a:rPr lang="pl-PL" sz="2400" dirty="0" err="1" smtClean="0"/>
              <a:t>in</a:t>
            </a:r>
            <a:r>
              <a:rPr lang="pl-PL" sz="2400" dirty="0" smtClean="0"/>
              <a:t> </a:t>
            </a:r>
            <a:r>
              <a:rPr lang="en-US" sz="2400" dirty="0" smtClean="0"/>
              <a:t>overloaded function</a:t>
            </a:r>
            <a:r>
              <a:rPr lang="pl-PL" sz="2400" dirty="0" smtClean="0"/>
              <a:t> resolution</a:t>
            </a:r>
            <a:r>
              <a:rPr lang="en-US" sz="2400" dirty="0" smtClean="0"/>
              <a:t>, it is important when the function is called</a:t>
            </a:r>
            <a:endParaRPr lang="pl-PL" sz="2400" dirty="0" smtClean="0"/>
          </a:p>
          <a:p>
            <a:endParaRPr lang="pl-PL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f(</a:t>
            </a: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 </a:t>
            </a: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f(</a:t>
            </a: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 </a:t>
            </a: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f(</a:t>
            </a:r>
            <a:r>
              <a:rPr lang="pl-PL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long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 </a:t>
            </a: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OK</a:t>
            </a:r>
            <a:endParaRPr lang="pl-PL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fr-FR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endParaRPr lang="pl-PL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fr-FR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int f(int); double f(int); ERROR</a:t>
            </a:r>
            <a:endParaRPr lang="fr-FR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endParaRPr lang="pl-PL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ff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 </a:t>
            </a: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ff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double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 </a:t>
            </a: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OK.</a:t>
            </a:r>
            <a:endParaRPr lang="pl-PL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ff</a:t>
            </a: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(1L)    ERROR! </a:t>
            </a:r>
            <a:r>
              <a:rPr lang="pl-PL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ambiguity</a:t>
            </a:r>
            <a:endParaRPr lang="pl-PL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void *p=ff(1) ERROR! </a:t>
            </a: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return </a:t>
            </a:r>
            <a:r>
              <a:rPr lang="pl-PL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type</a:t>
            </a: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mismatch</a:t>
            </a:r>
            <a:endParaRPr lang="en-US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err="1" smtClean="0"/>
              <a:t>Functions</a:t>
            </a:r>
            <a:r>
              <a:rPr lang="pl-PL" dirty="0" smtClean="0"/>
              <a:t>: </a:t>
            </a:r>
            <a:r>
              <a:rPr lang="pl-PL" dirty="0" err="1" smtClean="0"/>
              <a:t>overloaded</a:t>
            </a:r>
            <a:r>
              <a:rPr lang="pl-PL" dirty="0" smtClean="0"/>
              <a:t> </a:t>
            </a:r>
            <a:r>
              <a:rPr lang="pl-PL" dirty="0" err="1" smtClean="0"/>
              <a:t>function</a:t>
            </a:r>
            <a:r>
              <a:rPr lang="pl-PL" dirty="0" smtClean="0"/>
              <a:t> resolution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/>
          </a:bodyPr>
          <a:lstStyle/>
          <a:p>
            <a:r>
              <a:rPr lang="pl-PL" sz="2800" dirty="0" err="1" smtClean="0"/>
              <a:t>Rules</a:t>
            </a:r>
            <a:r>
              <a:rPr lang="pl-PL" sz="2800" dirty="0" smtClean="0"/>
              <a:t> of resolution </a:t>
            </a:r>
          </a:p>
          <a:p>
            <a:pPr marL="1009650" lvl="1" indent="-609600">
              <a:lnSpc>
                <a:spcPct val="80000"/>
              </a:lnSpc>
            </a:pPr>
            <a:r>
              <a:rPr lang="en-US" sz="2400" dirty="0" smtClean="0"/>
              <a:t>no more than one conversion per argument</a:t>
            </a:r>
          </a:p>
          <a:p>
            <a:pPr marL="1009650" lvl="1" indent="-609600">
              <a:lnSpc>
                <a:spcPct val="80000"/>
              </a:lnSpc>
            </a:pPr>
            <a:r>
              <a:rPr lang="en-US" sz="2400" dirty="0" smtClean="0"/>
              <a:t>pick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en-US" sz="2400" dirty="0" smtClean="0"/>
              <a:t>lowest match</a:t>
            </a:r>
            <a:r>
              <a:rPr lang="pl-PL" sz="2400" dirty="0" err="1" smtClean="0"/>
              <a:t>ing</a:t>
            </a:r>
            <a:r>
              <a:rPr lang="en-US" sz="2400" dirty="0" smtClean="0"/>
              <a:t> level, ambiguity is an error</a:t>
            </a:r>
            <a:endParaRPr lang="pl-PL" sz="2400" dirty="0" smtClean="0"/>
          </a:p>
          <a:p>
            <a:pPr marL="1009650" lvl="1" indent="-609600">
              <a:lnSpc>
                <a:spcPct val="80000"/>
              </a:lnSpc>
            </a:pPr>
            <a:endParaRPr lang="pl-PL" sz="2000" dirty="0" smtClean="0"/>
          </a:p>
          <a:p>
            <a:pPr marL="609600" indent="-609600">
              <a:lnSpc>
                <a:spcPct val="80000"/>
              </a:lnSpc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en-US" sz="2400" dirty="0" smtClean="0"/>
              <a:t>exact match (no conversion, but table to pointer, function to pointer, T to const T)</a:t>
            </a:r>
          </a:p>
          <a:p>
            <a:pPr marL="609600" indent="-609600">
              <a:lnSpc>
                <a:spcPct val="80000"/>
              </a:lnSpc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en-US" sz="2400" dirty="0" smtClean="0"/>
              <a:t>promotions (</a:t>
            </a:r>
            <a:r>
              <a:rPr lang="en-US" sz="2400" dirty="0" err="1" smtClean="0"/>
              <a:t>int</a:t>
            </a:r>
            <a:r>
              <a:rPr lang="en-US" sz="2400" dirty="0" smtClean="0"/>
              <a:t> to long, char to </a:t>
            </a:r>
            <a:r>
              <a:rPr lang="en-US" sz="2400" dirty="0" err="1" smtClean="0"/>
              <a:t>int</a:t>
            </a:r>
            <a:r>
              <a:rPr lang="en-US" sz="2400" dirty="0" smtClean="0"/>
              <a:t>, unsigned to long unsigned, float to double, etc.)</a:t>
            </a:r>
          </a:p>
          <a:p>
            <a:pPr marL="609600" indent="-609600">
              <a:lnSpc>
                <a:spcPct val="80000"/>
              </a:lnSpc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en-US" sz="2400" dirty="0" smtClean="0"/>
              <a:t>standard conversions (unsigned </a:t>
            </a:r>
            <a:r>
              <a:rPr lang="en-US" sz="2400" dirty="0" err="1" smtClean="0"/>
              <a:t>int</a:t>
            </a:r>
            <a:r>
              <a:rPr lang="en-US" sz="2400" dirty="0" smtClean="0"/>
              <a:t> ↔ </a:t>
            </a:r>
            <a:r>
              <a:rPr lang="en-US" sz="2400" dirty="0" err="1" smtClean="0"/>
              <a:t>int</a:t>
            </a:r>
            <a:r>
              <a:rPr lang="en-US" sz="2400" dirty="0" smtClean="0"/>
              <a:t>, </a:t>
            </a:r>
            <a:r>
              <a:rPr lang="en-US" sz="2400" dirty="0" err="1" smtClean="0"/>
              <a:t>int</a:t>
            </a:r>
            <a:r>
              <a:rPr lang="en-US" sz="2400" dirty="0" smtClean="0"/>
              <a:t> ↔ double, derived * to base *)</a:t>
            </a:r>
          </a:p>
          <a:p>
            <a:pPr marL="609600" indent="-609600">
              <a:lnSpc>
                <a:spcPct val="80000"/>
              </a:lnSpc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en-US" sz="2400" dirty="0" smtClean="0"/>
              <a:t>user defined conversions</a:t>
            </a:r>
          </a:p>
          <a:p>
            <a:pPr marL="609600" indent="-609600">
              <a:lnSpc>
                <a:spcPct val="80000"/>
              </a:lnSpc>
              <a:spcAft>
                <a:spcPts val="600"/>
              </a:spcAft>
              <a:buFont typeface="Wingdings" pitchFamily="2" charset="2"/>
              <a:buAutoNum type="arabicPeriod"/>
            </a:pPr>
            <a:r>
              <a:rPr lang="en-US" sz="2400" dirty="0" smtClean="0"/>
              <a:t>variable argument list (…)</a:t>
            </a:r>
          </a:p>
          <a:p>
            <a:endParaRPr lang="pl-P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err="1" smtClean="0"/>
              <a:t>Functions</a:t>
            </a:r>
            <a:r>
              <a:rPr lang="pl-PL" dirty="0" smtClean="0"/>
              <a:t>: </a:t>
            </a:r>
            <a:r>
              <a:rPr lang="pl-PL" dirty="0" err="1" smtClean="0"/>
              <a:t>overloaded</a:t>
            </a:r>
            <a:r>
              <a:rPr lang="pl-PL" dirty="0" smtClean="0"/>
              <a:t> </a:t>
            </a:r>
            <a:r>
              <a:rPr lang="pl-PL" dirty="0" err="1" smtClean="0"/>
              <a:t>function</a:t>
            </a:r>
            <a:r>
              <a:rPr lang="pl-PL" dirty="0" smtClean="0"/>
              <a:t> resolution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f(</a:t>
            </a: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>
              <a:buNone/>
            </a:pPr>
            <a:r>
              <a:rPr lang="pl-PL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double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f(</a:t>
            </a:r>
            <a:r>
              <a:rPr lang="pl-PL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double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f();</a:t>
            </a:r>
          </a:p>
          <a:p>
            <a:pPr>
              <a:buNone/>
            </a:pPr>
            <a:endParaRPr lang="pl-PL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i1 = f(1); 	</a:t>
            </a: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OK</a:t>
            </a:r>
            <a:endParaRPr lang="pl-PL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i2 = f(1.0); 	</a:t>
            </a: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OK, </a:t>
            </a:r>
            <a:r>
              <a:rPr lang="pl-PL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call</a:t>
            </a: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to f(double),</a:t>
            </a:r>
          </a:p>
          <a:p>
            <a:pPr>
              <a:buNone/>
            </a:pP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			// return </a:t>
            </a:r>
            <a:r>
              <a:rPr lang="pl-PL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val</a:t>
            </a: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. </a:t>
            </a:r>
            <a:r>
              <a:rPr lang="pl-PL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converted</a:t>
            </a: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to </a:t>
            </a:r>
            <a:r>
              <a:rPr lang="pl-PL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int</a:t>
            </a:r>
            <a:endParaRPr lang="pl-PL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endParaRPr lang="pl-PL" sz="2000" dirty="0" smtClean="0">
              <a:solidFill>
                <a:srgbClr val="008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</a:t>
            </a:r>
            <a:r>
              <a:rPr lang="pl-PL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i3=f(„Hi”); ERROR! </a:t>
            </a:r>
            <a:r>
              <a:rPr lang="pl-PL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there’s</a:t>
            </a: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no </a:t>
            </a:r>
            <a:r>
              <a:rPr lang="pl-PL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conversion</a:t>
            </a: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from</a:t>
            </a:r>
            <a:endParaRPr lang="pl-PL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			     char * to </a:t>
            </a:r>
            <a:r>
              <a:rPr lang="pl-PL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or</a:t>
            </a: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to double</a:t>
            </a:r>
            <a:endParaRPr lang="pl-PL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endParaRPr lang="pl-PL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Hello</a:t>
            </a:r>
            <a:r>
              <a:rPr lang="pl-PL" dirty="0" smtClean="0"/>
              <a:t> </a:t>
            </a:r>
            <a:r>
              <a:rPr lang="pl-PL" dirty="0" err="1" smtClean="0"/>
              <a:t>World</a:t>
            </a:r>
            <a:r>
              <a:rPr lang="pl-PL" dirty="0" smtClean="0"/>
              <a:t>!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20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#</a:t>
            </a:r>
            <a:r>
              <a:rPr lang="pl-PL" sz="20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include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pl-PL" sz="2000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iostream</a:t>
            </a:r>
            <a:r>
              <a:rPr lang="pl-PL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pl-PL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using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namespace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std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endParaRPr lang="pl-PL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main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>
              <a:buNone/>
            </a:pP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cout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&lt;&lt;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pl-PL" sz="2000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Hello</a:t>
            </a:r>
            <a:r>
              <a:rPr lang="pl-PL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World</a:t>
            </a:r>
            <a:r>
              <a:rPr lang="pl-PL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!"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pl-PL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Functions</a:t>
            </a:r>
            <a:r>
              <a:rPr lang="pl-PL" dirty="0" smtClean="0"/>
              <a:t>: </a:t>
            </a:r>
            <a:r>
              <a:rPr lang="pl-PL" dirty="0" err="1" smtClean="0"/>
              <a:t>overloading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/>
          </a:bodyPr>
          <a:lstStyle/>
          <a:p>
            <a:r>
              <a:rPr lang="pl-PL" sz="2400" dirty="0" smtClean="0"/>
              <a:t>a </a:t>
            </a:r>
            <a:r>
              <a:rPr lang="pl-PL" sz="2400" dirty="0" err="1" smtClean="0"/>
              <a:t>convenient</a:t>
            </a:r>
            <a:r>
              <a:rPr lang="pl-PL" sz="2400" dirty="0" smtClean="0"/>
              <a:t> </a:t>
            </a:r>
            <a:r>
              <a:rPr lang="pl-PL" sz="2400" dirty="0" err="1" smtClean="0"/>
              <a:t>extension</a:t>
            </a:r>
            <a:r>
              <a:rPr lang="pl-PL" sz="2400" dirty="0" smtClean="0"/>
              <a:t> of </a:t>
            </a:r>
            <a:r>
              <a:rPr lang="pl-PL" sz="2400" dirty="0" err="1" smtClean="0"/>
              <a:t>implicit</a:t>
            </a:r>
            <a:r>
              <a:rPr lang="pl-PL" sz="2400" dirty="0" smtClean="0"/>
              <a:t> (automatic) and </a:t>
            </a:r>
            <a:r>
              <a:rPr lang="pl-PL" sz="2400" dirty="0" err="1" smtClean="0"/>
              <a:t>explicit</a:t>
            </a:r>
            <a:r>
              <a:rPr lang="pl-PL" sz="2400" dirty="0" smtClean="0"/>
              <a:t> </a:t>
            </a:r>
            <a:r>
              <a:rPr lang="pl-PL" sz="2400" dirty="0" err="1" smtClean="0"/>
              <a:t>conversions</a:t>
            </a:r>
            <a:endParaRPr lang="pl-PL" sz="2400" dirty="0" smtClean="0"/>
          </a:p>
          <a:p>
            <a:endParaRPr lang="pl-PL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fr-FR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fr-FR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cmp(</a:t>
            </a:r>
            <a:r>
              <a:rPr lang="fr-FR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double</a:t>
            </a:r>
            <a:r>
              <a:rPr lang="fr-FR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sz="20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fr-FR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fr-FR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double</a:t>
            </a:r>
            <a:r>
              <a:rPr lang="fr-FR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fr-FR" sz="20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b</a:t>
            </a:r>
            <a:r>
              <a:rPr lang="fr-FR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	return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pl-PL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-</a:t>
            </a:r>
            <a:r>
              <a:rPr lang="pl-PL" sz="20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b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>
              <a:buNone/>
            </a:pPr>
            <a:endParaRPr lang="pl-PL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cmp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char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*</a:t>
            </a:r>
            <a:r>
              <a:rPr lang="pl-PL" sz="20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pl-PL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char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*</a:t>
            </a:r>
            <a:r>
              <a:rPr lang="pl-PL" sz="20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b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	return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strcmp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20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pl-PL" sz="20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b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>
              <a:buNone/>
            </a:pP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en-US" sz="2000" dirty="0" smtClean="0"/>
          </a:p>
          <a:p>
            <a:pPr>
              <a:buNone/>
            </a:pPr>
            <a:endParaRPr lang="en-US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Functions</a:t>
            </a:r>
            <a:r>
              <a:rPr lang="pl-PL" dirty="0" smtClean="0"/>
              <a:t>: </a:t>
            </a:r>
            <a:r>
              <a:rPr lang="pl-PL" dirty="0" err="1" smtClean="0"/>
              <a:t>overloading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we still benefit from </a:t>
            </a:r>
            <a:r>
              <a:rPr lang="pl-PL" sz="2400" dirty="0" err="1" smtClean="0"/>
              <a:t>implicit</a:t>
            </a:r>
            <a:r>
              <a:rPr lang="pl-PL" sz="2400" dirty="0" smtClean="0"/>
              <a:t> </a:t>
            </a:r>
            <a:r>
              <a:rPr lang="en-US" sz="2400" dirty="0" smtClean="0"/>
              <a:t>conversions</a:t>
            </a:r>
          </a:p>
          <a:p>
            <a:endParaRPr lang="pl-PL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cmp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(1, 2);	</a:t>
            </a: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//OK., </a:t>
            </a:r>
            <a:r>
              <a:rPr lang="pl-PL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conversion</a:t>
            </a: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will be </a:t>
            </a:r>
            <a:r>
              <a:rPr lang="pl-PL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done</a:t>
            </a: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prior</a:t>
            </a: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to </a:t>
            </a:r>
            <a:endParaRPr lang="pl-PL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		//</a:t>
            </a:r>
            <a:r>
              <a:rPr lang="pl-PL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calling</a:t>
            </a: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cmp</a:t>
            </a: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(double a, double b)</a:t>
            </a:r>
          </a:p>
          <a:p>
            <a:pPr>
              <a:buNone/>
            </a:pPr>
            <a:endParaRPr lang="pl-PL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we may improve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en-US" sz="2400" dirty="0" smtClean="0"/>
              <a:t>code performance</a:t>
            </a:r>
          </a:p>
          <a:p>
            <a:pPr>
              <a:buNone/>
            </a:pPr>
            <a:endParaRPr lang="pl-PL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cmp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b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no </a:t>
            </a:r>
            <a:r>
              <a:rPr lang="pl-PL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cmp</a:t>
            </a: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(1, 2) </a:t>
            </a:r>
            <a:r>
              <a:rPr lang="pl-PL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without</a:t>
            </a: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conversion</a:t>
            </a:r>
            <a:endParaRPr lang="pl-PL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	return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pl-PL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-</a:t>
            </a:r>
            <a:r>
              <a:rPr lang="pl-PL" sz="20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b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en-US" sz="2000" dirty="0" smtClean="0"/>
          </a:p>
          <a:p>
            <a:pPr>
              <a:buNone/>
            </a:pPr>
            <a:endParaRPr lang="en-US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Functions</a:t>
            </a:r>
            <a:r>
              <a:rPr lang="pl-PL" dirty="0" smtClean="0"/>
              <a:t>: </a:t>
            </a:r>
            <a:r>
              <a:rPr lang="pl-PL" dirty="0" err="1" smtClean="0"/>
              <a:t>default</a:t>
            </a:r>
            <a:r>
              <a:rPr lang="pl-PL" dirty="0" smtClean="0"/>
              <a:t> </a:t>
            </a:r>
            <a:r>
              <a:rPr lang="pl-PL" dirty="0" err="1" smtClean="0"/>
              <a:t>arguments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line(</a:t>
            </a:r>
            <a:r>
              <a:rPr lang="en-US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len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char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c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'*'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	for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 = 0; </a:t>
            </a:r>
            <a:r>
              <a:rPr lang="pl-PL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i&lt;</a:t>
            </a:r>
            <a:r>
              <a:rPr lang="pl-PL" sz="20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len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i++)</a:t>
            </a:r>
          </a:p>
          <a:p>
            <a:pPr>
              <a:buNone/>
            </a:pP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	</a:t>
            </a:r>
            <a:r>
              <a:rPr lang="pl-PL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cout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&lt;&lt;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c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>
              <a:buNone/>
            </a:pPr>
            <a:endParaRPr lang="pl-PL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lnSpc>
                <a:spcPct val="90000"/>
              </a:lnSpc>
              <a:defRPr/>
            </a:pPr>
            <a:r>
              <a:rPr lang="pl-PL" sz="2000" dirty="0" err="1" smtClean="0"/>
              <a:t>now</a:t>
            </a:r>
            <a:r>
              <a:rPr lang="pl-PL" sz="2000" dirty="0" smtClean="0"/>
              <a:t> </a:t>
            </a:r>
            <a:r>
              <a:rPr lang="pl-PL" sz="2000" dirty="0" err="1" smtClean="0"/>
              <a:t>this</a:t>
            </a:r>
            <a:r>
              <a:rPr lang="en-US" sz="2000" dirty="0" smtClean="0"/>
              <a:t>: 	</a:t>
            </a:r>
            <a:r>
              <a:rPr lang="pl-PL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line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(x);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dirty="0" smtClean="0"/>
              <a:t>	</a:t>
            </a:r>
            <a:r>
              <a:rPr lang="pl-PL" sz="2000" dirty="0" err="1" smtClean="0"/>
              <a:t>means</a:t>
            </a:r>
            <a:r>
              <a:rPr lang="en-US" sz="2000" dirty="0" smtClean="0"/>
              <a:t>:	</a:t>
            </a:r>
            <a:r>
              <a:rPr lang="pl-PL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line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(x, </a:t>
            </a:r>
            <a:r>
              <a:rPr lang="pl-PL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'*'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>
              <a:lnSpc>
                <a:spcPct val="90000"/>
              </a:lnSpc>
              <a:defRPr/>
            </a:pPr>
            <a:endParaRPr lang="en-US" sz="2000" dirty="0" smtClean="0"/>
          </a:p>
          <a:p>
            <a:pPr>
              <a:lnSpc>
                <a:spcPct val="90000"/>
              </a:lnSpc>
              <a:defRPr/>
            </a:pPr>
            <a:r>
              <a:rPr lang="pl-PL" sz="2000" dirty="0" smtClean="0"/>
              <a:t>and </a:t>
            </a:r>
            <a:r>
              <a:rPr lang="pl-PL" sz="2000" dirty="0" err="1" smtClean="0"/>
              <a:t>this</a:t>
            </a:r>
            <a:r>
              <a:rPr lang="en-US" sz="2000" dirty="0" smtClean="0"/>
              <a:t>:</a:t>
            </a:r>
            <a:r>
              <a:rPr lang="pl-PL" sz="2000" dirty="0" smtClean="0"/>
              <a:t> 	</a:t>
            </a:r>
            <a:r>
              <a:rPr lang="pl-PL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line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(x, </a:t>
            </a:r>
            <a:r>
              <a:rPr lang="pl-PL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'o'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en-US" sz="2000" dirty="0" smtClean="0"/>
              <a:t>	</a:t>
            </a:r>
            <a:r>
              <a:rPr lang="pl-PL" sz="2000" dirty="0" err="1" smtClean="0"/>
              <a:t>is</a:t>
            </a:r>
            <a:r>
              <a:rPr lang="en-US" sz="2000" dirty="0" smtClean="0"/>
              <a:t>:</a:t>
            </a:r>
            <a:r>
              <a:rPr lang="pl-PL" sz="2000" dirty="0" smtClean="0"/>
              <a:t>	</a:t>
            </a:r>
            <a:r>
              <a:rPr lang="en-US" sz="2000" dirty="0" smtClean="0"/>
              <a:t>	</a:t>
            </a:r>
            <a:r>
              <a:rPr lang="pl-PL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line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(x, </a:t>
            </a:r>
            <a:r>
              <a:rPr lang="pl-PL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'o'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  <a:endParaRPr lang="en-US" sz="2000" dirty="0" smtClean="0"/>
          </a:p>
          <a:p>
            <a:pPr>
              <a:buNone/>
            </a:pPr>
            <a:endParaRPr lang="en-US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Functions</a:t>
            </a:r>
            <a:r>
              <a:rPr lang="pl-PL" dirty="0" smtClean="0"/>
              <a:t>: </a:t>
            </a:r>
            <a:r>
              <a:rPr lang="pl-PL" dirty="0" err="1" smtClean="0"/>
              <a:t>default</a:t>
            </a:r>
            <a:r>
              <a:rPr lang="pl-PL" dirty="0" smtClean="0"/>
              <a:t> </a:t>
            </a:r>
            <a:r>
              <a:rPr lang="pl-PL" dirty="0" err="1" smtClean="0"/>
              <a:t>arguments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0691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fun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i1, 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i2 = 20, 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i3 = 30);</a:t>
            </a:r>
          </a:p>
          <a:p>
            <a:pPr>
              <a:buNone/>
            </a:pP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after the first default parameter all subsequent ones must be the default</a:t>
            </a:r>
            <a:endParaRPr lang="pl-PL" sz="2400" dirty="0" smtClean="0"/>
          </a:p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specifying the default value of the argument will not cause the function to be overloaded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en-US" sz="1800" dirty="0" smtClean="0"/>
              <a:t>			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&amp;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fun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== &amp;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fun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  <a:endParaRPr lang="en-US" sz="1800" dirty="0" smtClean="0"/>
          </a:p>
          <a:p>
            <a:pPr>
              <a:lnSpc>
                <a:spcPct val="80000"/>
              </a:lnSpc>
              <a:buNone/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but we can independently use overload</a:t>
            </a:r>
            <a:r>
              <a:rPr lang="pl-PL" sz="2400" dirty="0" err="1" smtClean="0"/>
              <a:t>ing</a:t>
            </a:r>
            <a:r>
              <a:rPr lang="en-US" sz="2400" dirty="0" smtClean="0"/>
              <a:t>: </a:t>
            </a:r>
          </a:p>
          <a:p>
            <a:pPr algn="ctr">
              <a:lnSpc>
                <a:spcPct val="80000"/>
              </a:lnSpc>
              <a:buNone/>
              <a:defRPr/>
            </a:pPr>
            <a:r>
              <a:rPr lang="en-US" sz="1800" dirty="0" smtClean="0"/>
              <a:t>	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fun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char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c);</a:t>
            </a:r>
            <a:endParaRPr lang="pl-PL" sz="1800" dirty="0" smtClean="0"/>
          </a:p>
          <a:p>
            <a:pPr>
              <a:defRPr/>
            </a:pPr>
            <a:r>
              <a:rPr lang="en-US" sz="2400" dirty="0" smtClean="0"/>
              <a:t>defaults may be defined only once</a:t>
            </a:r>
          </a:p>
          <a:p>
            <a:pPr lvl="1">
              <a:defRPr/>
            </a:pPr>
            <a:r>
              <a:rPr lang="en-US" sz="1800" dirty="0" smtClean="0"/>
              <a:t>in prototype or in definition</a:t>
            </a:r>
          </a:p>
          <a:p>
            <a:pPr>
              <a:buNone/>
              <a:defRPr/>
            </a:pPr>
            <a:r>
              <a:rPr lang="en-US" sz="2400" dirty="0" smtClean="0"/>
              <a:t>	</a:t>
            </a:r>
            <a:endParaRPr lang="pl-PL" sz="2400" dirty="0" smtClean="0"/>
          </a:p>
          <a:p>
            <a:pPr>
              <a:buNone/>
              <a:defRPr/>
            </a:pPr>
            <a:r>
              <a:rPr lang="pl-PL" sz="2400" dirty="0" smtClean="0"/>
              <a:t>D</a:t>
            </a:r>
            <a:r>
              <a:rPr lang="en-US" sz="2400" dirty="0" err="1" smtClean="0"/>
              <a:t>efine</a:t>
            </a:r>
            <a:r>
              <a:rPr lang="en-US" sz="2400" dirty="0" smtClean="0"/>
              <a:t> overloads in a header file</a:t>
            </a:r>
            <a:r>
              <a:rPr lang="pl-PL" sz="2400" dirty="0" smtClean="0"/>
              <a:t>!</a:t>
            </a:r>
            <a:endParaRPr lang="en-US" sz="2400" dirty="0" smtClean="0"/>
          </a:p>
          <a:p>
            <a:pPr>
              <a:buNone/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Functions</a:t>
            </a:r>
            <a:r>
              <a:rPr lang="pl-PL" dirty="0" smtClean="0"/>
              <a:t>: v</a:t>
            </a:r>
            <a:r>
              <a:rPr lang="en-US" dirty="0" err="1" smtClean="0"/>
              <a:t>ariable</a:t>
            </a:r>
            <a:r>
              <a:rPr lang="en-US" dirty="0" smtClean="0"/>
              <a:t> argument list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pl-PL" sz="2400" dirty="0" err="1" smtClean="0"/>
              <a:t>in</a:t>
            </a:r>
            <a:r>
              <a:rPr lang="en-US" sz="2400" dirty="0" smtClean="0"/>
              <a:t> C </a:t>
            </a:r>
            <a:r>
              <a:rPr lang="pl-PL" sz="2400" dirty="0" smtClean="0"/>
              <a:t>we </a:t>
            </a:r>
            <a:r>
              <a:rPr lang="pl-PL" sz="2400" dirty="0" err="1" smtClean="0"/>
              <a:t>wrote</a:t>
            </a:r>
            <a:r>
              <a:rPr lang="pl-PL" sz="2400" dirty="0" smtClean="0"/>
              <a:t>:</a:t>
            </a:r>
            <a:endParaRPr lang="en-US" sz="2400" dirty="0" smtClean="0"/>
          </a:p>
          <a:p>
            <a:pPr>
              <a:buNone/>
            </a:pPr>
            <a:r>
              <a:rPr lang="pl-PL" sz="1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		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printf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char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*, ...);</a:t>
            </a:r>
          </a:p>
          <a:p>
            <a:pPr>
              <a:buNone/>
            </a:pP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C++ </a:t>
            </a:r>
            <a:r>
              <a:rPr lang="pl-PL" sz="2400" dirty="0" err="1" smtClean="0"/>
              <a:t>is</a:t>
            </a:r>
            <a:r>
              <a:rPr lang="pl-PL" sz="2400" dirty="0" smtClean="0"/>
              <a:t> </a:t>
            </a:r>
            <a:r>
              <a:rPr lang="pl-PL" sz="2400" dirty="0" err="1" smtClean="0"/>
              <a:t>simpler</a:t>
            </a:r>
            <a:r>
              <a:rPr lang="en-US" sz="2400" dirty="0" smtClean="0"/>
              <a:t>: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		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printf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char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* ...);</a:t>
            </a:r>
          </a:p>
          <a:p>
            <a:pPr>
              <a:buNone/>
            </a:pP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		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the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comma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may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be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omitted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before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„...”, 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		// but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only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if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the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variable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preceeding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„...”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		//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has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no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default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value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.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en-US" sz="1800" dirty="0" smtClean="0"/>
              <a:t>		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C++ </a:t>
            </a:r>
            <a:r>
              <a:rPr lang="pl-PL" sz="2400" dirty="0" err="1" smtClean="0"/>
              <a:t>is</a:t>
            </a:r>
            <a:r>
              <a:rPr lang="pl-PL" sz="2400" dirty="0" smtClean="0"/>
              <a:t> </a:t>
            </a:r>
            <a:r>
              <a:rPr lang="pl-PL" sz="2400" dirty="0" err="1" smtClean="0"/>
              <a:t>even</a:t>
            </a:r>
            <a:r>
              <a:rPr lang="pl-PL" sz="2400" dirty="0" smtClean="0"/>
              <a:t> </a:t>
            </a:r>
            <a:r>
              <a:rPr lang="pl-PL" sz="2400" dirty="0" err="1" smtClean="0"/>
              <a:t>simpler</a:t>
            </a:r>
            <a:r>
              <a:rPr lang="en-US" sz="2400" dirty="0" smtClean="0"/>
              <a:t>:</a:t>
            </a:r>
            <a:endParaRPr lang="pl-PL" sz="2400" dirty="0" smtClean="0"/>
          </a:p>
          <a:p>
            <a:pPr lvl="1">
              <a:lnSpc>
                <a:spcPct val="80000"/>
              </a:lnSpc>
              <a:defRPr/>
            </a:pPr>
            <a:r>
              <a:rPr lang="pl-PL" sz="1800" dirty="0" smtClean="0"/>
              <a:t> </a:t>
            </a:r>
            <a:r>
              <a:rPr lang="pl-PL" sz="1800" dirty="0" err="1" smtClean="0"/>
              <a:t>functions</a:t>
            </a:r>
            <a:r>
              <a:rPr lang="pl-PL" sz="1800" dirty="0" smtClean="0"/>
              <a:t> </a:t>
            </a:r>
            <a:r>
              <a:rPr lang="pl-PL" sz="1800" dirty="0" err="1" smtClean="0"/>
              <a:t>can</a:t>
            </a:r>
            <a:r>
              <a:rPr lang="pl-PL" sz="1800" dirty="0" smtClean="0"/>
              <a:t> be </a:t>
            </a:r>
            <a:r>
              <a:rPr lang="pl-PL" sz="1800" dirty="0" err="1" smtClean="0"/>
              <a:t>overloaded</a:t>
            </a: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pl-PL" sz="2400" dirty="0" smtClean="0"/>
          </a:p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C++ </a:t>
            </a:r>
            <a:r>
              <a:rPr lang="pl-PL" sz="2400" dirty="0" err="1" smtClean="0"/>
              <a:t>is</a:t>
            </a:r>
            <a:r>
              <a:rPr lang="pl-PL" sz="2400" dirty="0" smtClean="0"/>
              <a:t> </a:t>
            </a:r>
            <a:r>
              <a:rPr lang="pl-PL" sz="2400" dirty="0" err="1" smtClean="0"/>
              <a:t>even</a:t>
            </a:r>
            <a:r>
              <a:rPr lang="pl-PL" sz="2400" dirty="0" smtClean="0"/>
              <a:t> </a:t>
            </a:r>
            <a:r>
              <a:rPr lang="pl-PL" sz="2400" dirty="0" err="1" smtClean="0"/>
              <a:t>simpler</a:t>
            </a:r>
            <a:r>
              <a:rPr lang="en-US" sz="2400" dirty="0" smtClean="0"/>
              <a:t>:</a:t>
            </a:r>
            <a:endParaRPr lang="pl-PL" sz="2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800" dirty="0" smtClean="0"/>
              <a:t> you can define function </a:t>
            </a:r>
            <a:r>
              <a:rPr lang="pl-PL" sz="1800" dirty="0" err="1" smtClean="0"/>
              <a:t>templates</a:t>
            </a:r>
            <a:r>
              <a:rPr lang="pl-PL" sz="1800" dirty="0" smtClean="0"/>
              <a:t> and </a:t>
            </a:r>
            <a:r>
              <a:rPr lang="pl-PL" sz="1800" dirty="0" err="1" smtClean="0"/>
              <a:t>variadic</a:t>
            </a:r>
            <a:r>
              <a:rPr lang="pl-PL" sz="1800" dirty="0" smtClean="0"/>
              <a:t> </a:t>
            </a:r>
            <a:r>
              <a:rPr lang="en-US" sz="1800" dirty="0" smtClean="0"/>
              <a:t>function </a:t>
            </a:r>
            <a:r>
              <a:rPr lang="pl-PL" sz="1800" dirty="0" err="1" smtClean="0"/>
              <a:t>templates</a:t>
            </a:r>
            <a:endParaRPr lang="en-US" sz="1800" dirty="0" smtClean="0"/>
          </a:p>
          <a:p>
            <a:pPr>
              <a:buNone/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Functions</a:t>
            </a:r>
            <a:r>
              <a:rPr lang="pl-PL" dirty="0" smtClean="0"/>
              <a:t>: </a:t>
            </a:r>
            <a:r>
              <a:rPr lang="pl-PL" dirty="0" err="1" smtClean="0"/>
              <a:t>other</a:t>
            </a:r>
            <a:r>
              <a:rPr lang="pl-PL" dirty="0" smtClean="0"/>
              <a:t> </a:t>
            </a:r>
            <a:r>
              <a:rPr lang="pl-PL" dirty="0" err="1" smtClean="0"/>
              <a:t>extensions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dirty="0" smtClean="0"/>
              <a:t>Non</a:t>
            </a:r>
            <a:r>
              <a:rPr lang="pl-PL" sz="2800" dirty="0" smtClean="0"/>
              <a:t> </a:t>
            </a:r>
            <a:r>
              <a:rPr lang="en-US" sz="2800" dirty="0" smtClean="0"/>
              <a:t>object</a:t>
            </a:r>
            <a:r>
              <a:rPr lang="pl-PL" sz="2800" dirty="0" smtClean="0"/>
              <a:t> </a:t>
            </a:r>
            <a:r>
              <a:rPr lang="pl-PL" sz="2800" dirty="0" err="1" smtClean="0"/>
              <a:t>oriented</a:t>
            </a:r>
            <a:r>
              <a:rPr lang="en-US" sz="2800" dirty="0" smtClean="0"/>
              <a:t> extensions useful primarily in generic </a:t>
            </a:r>
            <a:r>
              <a:rPr lang="pl-PL" sz="2800" dirty="0" smtClean="0"/>
              <a:t>and </a:t>
            </a:r>
            <a:r>
              <a:rPr lang="en-US" sz="2800" dirty="0" smtClean="0"/>
              <a:t>object</a:t>
            </a:r>
            <a:r>
              <a:rPr lang="pl-PL" sz="2800" dirty="0" smtClean="0"/>
              <a:t> </a:t>
            </a:r>
            <a:r>
              <a:rPr lang="pl-PL" sz="2800" dirty="0" err="1" smtClean="0"/>
              <a:t>oriented</a:t>
            </a:r>
            <a:r>
              <a:rPr lang="en-US" sz="2800" dirty="0" smtClean="0"/>
              <a:t> and programming, we will discuss them later</a:t>
            </a:r>
            <a:endParaRPr lang="pl-PL" sz="2800" dirty="0" smtClean="0"/>
          </a:p>
          <a:p>
            <a:pPr lvl="1">
              <a:defRPr/>
            </a:pPr>
            <a:r>
              <a:rPr lang="pl-PL" sz="2400" dirty="0" err="1" smtClean="0"/>
              <a:t>alternative</a:t>
            </a:r>
            <a:r>
              <a:rPr lang="pl-PL" sz="2400" dirty="0" smtClean="0"/>
              <a:t> </a:t>
            </a:r>
            <a:r>
              <a:rPr lang="pl-PL" sz="2400" dirty="0" err="1" smtClean="0"/>
              <a:t>function</a:t>
            </a:r>
            <a:r>
              <a:rPr lang="pl-PL" sz="2400" dirty="0" smtClean="0"/>
              <a:t> </a:t>
            </a:r>
            <a:r>
              <a:rPr lang="pl-PL" sz="2400" dirty="0" err="1" smtClean="0"/>
              <a:t>syntax</a:t>
            </a:r>
            <a:endParaRPr lang="pl-PL" sz="2400" dirty="0" smtClean="0"/>
          </a:p>
          <a:p>
            <a:pPr lvl="1">
              <a:buNone/>
            </a:pPr>
            <a:endParaRPr lang="pl-PL" sz="1500" dirty="0" smtClean="0">
              <a:solidFill>
                <a:srgbClr val="0000FF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buNone/>
            </a:pPr>
            <a:r>
              <a:rPr lang="pl-PL" sz="1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template</a:t>
            </a:r>
            <a:r>
              <a:rPr lang="pl-PL" sz="19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pl-PL" sz="1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9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pl-PL" sz="1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9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U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</a:t>
            </a:r>
          </a:p>
          <a:p>
            <a:pPr lvl="1">
              <a:buNone/>
            </a:pPr>
            <a:r>
              <a:rPr lang="es-ES" sz="1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auto</a:t>
            </a:r>
            <a:r>
              <a:rPr lang="es-ES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mul(</a:t>
            </a:r>
            <a:r>
              <a:rPr lang="es-ES" sz="19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T</a:t>
            </a:r>
            <a:r>
              <a:rPr lang="es-ES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s-ES" sz="19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x</a:t>
            </a:r>
            <a:r>
              <a:rPr lang="es-ES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s-ES" sz="19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U</a:t>
            </a:r>
            <a:r>
              <a:rPr lang="es-ES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s-ES" sz="19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y</a:t>
            </a:r>
            <a:r>
              <a:rPr lang="es-ES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 -&gt; </a:t>
            </a:r>
            <a:r>
              <a:rPr lang="es-ES" sz="1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decltype</a:t>
            </a:r>
            <a:r>
              <a:rPr lang="es-ES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(x*y)</a:t>
            </a:r>
          </a:p>
          <a:p>
            <a:pPr lvl="1">
              <a:buNone/>
            </a:pP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 lvl="1">
              <a:buNone/>
            </a:pPr>
            <a:r>
              <a:rPr lang="pl-PL" sz="1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	return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9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x</a:t>
            </a:r>
            <a:r>
              <a:rPr lang="pl-PL" sz="19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*</a:t>
            </a:r>
            <a:r>
              <a:rPr lang="pl-PL" sz="1900" dirty="0" err="1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y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lvl="1">
              <a:buNone/>
            </a:pP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 lvl="1">
              <a:buNone/>
            </a:pPr>
            <a:endParaRPr lang="pl-PL" sz="15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defRPr/>
            </a:pPr>
            <a:r>
              <a:rPr lang="pl-PL" sz="2400" dirty="0" smtClean="0"/>
              <a:t>lambda </a:t>
            </a:r>
            <a:r>
              <a:rPr lang="pl-PL" sz="2400" dirty="0" err="1" smtClean="0"/>
              <a:t>functions</a:t>
            </a:r>
            <a:endParaRPr lang="pl-PL" sz="2400" dirty="0" smtClean="0"/>
          </a:p>
          <a:p>
            <a:pPr lvl="1">
              <a:buNone/>
              <a:defRPr/>
            </a:pPr>
            <a:endParaRPr lang="pl-PL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buNone/>
              <a:defRPr/>
            </a:pP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en-US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&amp;v](</a:t>
            </a:r>
            <a:r>
              <a:rPr lang="en-US" sz="1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9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en-US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19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9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b</a:t>
            </a:r>
            <a:r>
              <a:rPr lang="en-US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){ </a:t>
            </a:r>
            <a:r>
              <a:rPr lang="en-US" sz="1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return</a:t>
            </a:r>
            <a:r>
              <a:rPr lang="en-US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v</a:t>
            </a:r>
            <a:r>
              <a:rPr lang="en-US" sz="19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en-US" sz="19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a</a:t>
            </a:r>
            <a:r>
              <a:rPr lang="en-US" sz="19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]</a:t>
            </a:r>
            <a:r>
              <a:rPr lang="en-US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.name &lt; v</a:t>
            </a:r>
            <a:r>
              <a:rPr lang="en-US" sz="19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[</a:t>
            </a:r>
            <a:r>
              <a:rPr lang="en-US" sz="19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b</a:t>
            </a:r>
            <a:r>
              <a:rPr lang="en-US" sz="19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]</a:t>
            </a:r>
            <a:r>
              <a:rPr lang="en-US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.name; }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Memory</a:t>
            </a:r>
            <a:r>
              <a:rPr lang="pl-PL" dirty="0" smtClean="0"/>
              <a:t> management: </a:t>
            </a:r>
            <a:r>
              <a:rPr lang="pl-PL" dirty="0" err="1" smtClean="0"/>
              <a:t>reminder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363272" cy="485313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dirty="0" smtClean="0"/>
              <a:t>allocating memory: operator new</a:t>
            </a:r>
            <a:endParaRPr lang="pl-PL" sz="2400" dirty="0" smtClean="0"/>
          </a:p>
          <a:p>
            <a:pPr>
              <a:defRPr/>
            </a:pPr>
            <a:r>
              <a:rPr lang="en-US" sz="2400" dirty="0" smtClean="0"/>
              <a:t>syntax: </a:t>
            </a:r>
            <a:r>
              <a:rPr lang="pl-PL" sz="24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pl-PL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Type</a:t>
            </a:r>
            <a:r>
              <a:rPr lang="pl-PL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	</a:t>
            </a:r>
            <a:br>
              <a:rPr lang="en-US" sz="2400" dirty="0" smtClean="0"/>
            </a:br>
            <a:r>
              <a:rPr lang="en-US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* pi = </a:t>
            </a:r>
            <a:r>
              <a:rPr lang="en-US" sz="18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pi =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*)</a:t>
            </a:r>
            <a:r>
              <a:rPr lang="en-US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malloc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sizeof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))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defRPr/>
            </a:pPr>
            <a:endParaRPr lang="en-US" sz="2400" dirty="0" smtClean="0"/>
          </a:p>
          <a:p>
            <a:pPr>
              <a:defRPr/>
            </a:pPr>
            <a:r>
              <a:rPr lang="en-US" sz="2400" dirty="0" err="1" smtClean="0"/>
              <a:t>deallocating</a:t>
            </a:r>
            <a:r>
              <a:rPr lang="en-US" sz="2400" dirty="0" smtClean="0"/>
              <a:t>: operator delete</a:t>
            </a:r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syntax:</a:t>
            </a:r>
            <a:r>
              <a:rPr lang="pl-PL" sz="2400" dirty="0" smtClean="0"/>
              <a:t> </a:t>
            </a:r>
            <a:r>
              <a:rPr lang="pl-PL" sz="24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delete</a:t>
            </a:r>
            <a:r>
              <a:rPr lang="pl-PL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pointer;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delete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pi;		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operator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delete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does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not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change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pi</a:t>
            </a:r>
          </a:p>
          <a:p>
            <a:pPr>
              <a:lnSpc>
                <a:spcPct val="90000"/>
              </a:lnSpc>
              <a:buNone/>
              <a:defRPr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delete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nullptr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	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allowed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does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not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delete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anything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/>
            </a:r>
            <a:b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</a:br>
            <a:r>
              <a:rPr lang="pl-PL" sz="2400" dirty="0" smtClean="0"/>
              <a:t>	</a:t>
            </a:r>
          </a:p>
          <a:p>
            <a:pPr>
              <a:lnSpc>
                <a:spcPct val="90000"/>
              </a:lnSpc>
              <a:defRPr/>
            </a:pPr>
            <a:r>
              <a:rPr lang="pl-PL" sz="2400" dirty="0" err="1" smtClean="0"/>
              <a:t>Note</a:t>
            </a:r>
            <a:r>
              <a:rPr lang="pl-PL" sz="2400" dirty="0" smtClean="0"/>
              <a:t>: </a:t>
            </a:r>
            <a:r>
              <a:rPr lang="pl-PL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NULL</a:t>
            </a:r>
            <a:r>
              <a:rPr lang="pl-PL" sz="2400" dirty="0" smtClean="0"/>
              <a:t> (pre-C++11) was </a:t>
            </a:r>
            <a:r>
              <a:rPr lang="pl-PL" sz="2400" dirty="0" err="1" smtClean="0"/>
              <a:t>replaced</a:t>
            </a:r>
            <a:r>
              <a:rPr lang="pl-PL" sz="2400" dirty="0" smtClean="0"/>
              <a:t> by </a:t>
            </a:r>
            <a:r>
              <a:rPr lang="pl-PL" sz="2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nullptr</a:t>
            </a:r>
            <a:endParaRPr lang="en-US" sz="24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Memory</a:t>
            </a:r>
            <a:r>
              <a:rPr lang="pl-PL" dirty="0" smtClean="0"/>
              <a:t> management: </a:t>
            </a:r>
            <a:r>
              <a:rPr lang="pl-PL" dirty="0" err="1" smtClean="0"/>
              <a:t>arrays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363272" cy="485313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pl-PL" sz="2400" dirty="0" err="1" smtClean="0"/>
              <a:t>Allocating</a:t>
            </a:r>
            <a:r>
              <a:rPr lang="pl-PL" sz="2400" dirty="0" smtClean="0"/>
              <a:t> </a:t>
            </a:r>
            <a:r>
              <a:rPr lang="en-US" sz="2400" dirty="0" smtClean="0"/>
              <a:t>arrays</a:t>
            </a:r>
            <a:r>
              <a:rPr lang="pl-PL" sz="2400" dirty="0" smtClean="0"/>
              <a:t> (</a:t>
            </a:r>
            <a:r>
              <a:rPr lang="pl-PL" sz="2400" dirty="0" err="1" smtClean="0"/>
              <a:t>vectors</a:t>
            </a:r>
            <a:r>
              <a:rPr lang="pl-PL" sz="2400" dirty="0" smtClean="0"/>
              <a:t>)</a:t>
            </a:r>
            <a:endParaRPr lang="en-US" sz="2400" dirty="0" smtClean="0"/>
          </a:p>
          <a:p>
            <a:pPr>
              <a:buNone/>
            </a:pPr>
            <a:r>
              <a:rPr lang="pl-PL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		</a:t>
            </a: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* pai = </a:t>
            </a:r>
            <a:r>
              <a:rPr lang="pl-PL" sz="2000" dirty="0" err="1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[x];</a:t>
            </a:r>
          </a:p>
          <a:p>
            <a:pPr>
              <a:buNone/>
            </a:pPr>
            <a:r>
              <a:rPr lang="pl-PL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		</a:t>
            </a: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delete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[] pai;</a:t>
            </a:r>
          </a:p>
          <a:p>
            <a:pPr>
              <a:buNone/>
            </a:pPr>
            <a:r>
              <a:rPr lang="pl-PL" sz="24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		</a:t>
            </a:r>
            <a:endParaRPr lang="en-US" sz="2400" dirty="0" smtClean="0"/>
          </a:p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the programmer decides which version of the delete operator to use (the compiler will not check and warn)</a:t>
            </a:r>
            <a:endParaRPr lang="pl-PL" sz="2400" dirty="0" smtClean="0"/>
          </a:p>
          <a:p>
            <a:pPr>
              <a:lnSpc>
                <a:spcPct val="80000"/>
              </a:lnSpc>
              <a:defRPr/>
            </a:pPr>
            <a:endParaRPr lang="en-US" sz="2400" dirty="0" smtClean="0"/>
          </a:p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multidimensional arrays</a:t>
            </a:r>
            <a:r>
              <a:rPr lang="pl-PL" sz="2400" dirty="0" smtClean="0"/>
              <a:t>: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		</a:t>
            </a:r>
            <a:r>
              <a:rPr lang="en-US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*</a:t>
            </a:r>
            <a:r>
              <a:rPr lang="en-US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pmai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= </a:t>
            </a:r>
            <a:r>
              <a:rPr lang="en-US" sz="20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[x][20][30]</a:t>
            </a:r>
          </a:p>
          <a:p>
            <a:pPr>
              <a:buNone/>
            </a:pP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		// 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all dimensions, but the first one have to</a:t>
            </a:r>
            <a:endParaRPr lang="pl-PL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		// </a:t>
            </a:r>
            <a:r>
              <a:rPr lang="en-US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be known at the compilation time</a:t>
            </a:r>
            <a:endParaRPr lang="pl-PL" sz="20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 		</a:t>
            </a: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delete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[] </a:t>
            </a:r>
            <a:r>
              <a:rPr lang="pl-PL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pmai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Memory</a:t>
            </a:r>
            <a:r>
              <a:rPr lang="pl-PL" dirty="0" smtClean="0"/>
              <a:t> management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363272" cy="485313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  <a:defRPr/>
            </a:pPr>
            <a:r>
              <a:rPr lang="pl-PL" sz="2400" dirty="0" smtClean="0"/>
              <a:t>A </a:t>
            </a:r>
            <a:r>
              <a:rPr lang="pl-PL" sz="2400" dirty="0" err="1" smtClean="0"/>
              <a:t>function</a:t>
            </a:r>
            <a:r>
              <a:rPr lang="pl-PL" sz="2400" dirty="0" smtClean="0"/>
              <a:t> </a:t>
            </a:r>
            <a:r>
              <a:rPr lang="pl-PL" sz="2400" dirty="0" err="1" smtClean="0"/>
              <a:t>may</a:t>
            </a:r>
            <a:r>
              <a:rPr lang="pl-PL" sz="2400" dirty="0" smtClean="0"/>
              <a:t> be </a:t>
            </a:r>
            <a:r>
              <a:rPr lang="pl-PL" sz="2400" dirty="0" err="1" smtClean="0"/>
              <a:t>defined</a:t>
            </a:r>
            <a:r>
              <a:rPr lang="pl-PL" sz="2400" dirty="0" smtClean="0"/>
              <a:t> to be </a:t>
            </a:r>
            <a:r>
              <a:rPr lang="pl-PL" sz="2400" dirty="0" err="1" smtClean="0"/>
              <a:t>called</a:t>
            </a:r>
            <a:r>
              <a:rPr lang="pl-PL" sz="2400" dirty="0" smtClean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 </a:t>
            </a:r>
            <a:r>
              <a:rPr lang="pl-PL" sz="2400" dirty="0" err="1" smtClean="0"/>
              <a:t>case</a:t>
            </a:r>
            <a:r>
              <a:rPr lang="pl-PL" sz="2400" dirty="0" smtClean="0"/>
              <a:t> of </a:t>
            </a:r>
            <a:r>
              <a:rPr lang="pl-PL" sz="2400" dirty="0" err="1" smtClean="0"/>
              <a:t>failed</a:t>
            </a:r>
            <a:r>
              <a:rPr lang="pl-PL" sz="2400" dirty="0" smtClean="0"/>
              <a:t> </a:t>
            </a:r>
            <a:r>
              <a:rPr lang="pl-PL" sz="2400" dirty="0" err="1" smtClean="0"/>
              <a:t>memory</a:t>
            </a:r>
            <a:r>
              <a:rPr lang="pl-PL" sz="2400" dirty="0" smtClean="0"/>
              <a:t> </a:t>
            </a:r>
            <a:r>
              <a:rPr lang="pl-PL" sz="2400" dirty="0" err="1" smtClean="0"/>
              <a:t>allocation</a:t>
            </a:r>
            <a:r>
              <a:rPr lang="pl-PL" sz="2400" dirty="0" smtClean="0"/>
              <a:t>:</a:t>
            </a:r>
            <a:br>
              <a:rPr lang="pl-PL" sz="2400" dirty="0" smtClean="0"/>
            </a:br>
            <a:endParaRPr lang="en-US" sz="1050" dirty="0" smtClean="0"/>
          </a:p>
          <a:p>
            <a:pPr>
              <a:lnSpc>
                <a:spcPct val="90000"/>
              </a:lnSpc>
              <a:buNone/>
              <a:defRPr/>
            </a:pPr>
            <a:r>
              <a:rPr lang="en-US" sz="2400" dirty="0" smtClean="0"/>
              <a:t>		</a:t>
            </a:r>
            <a:r>
              <a:rPr lang="pl-PL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set_new_handler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my_handler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 </a:t>
            </a: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</a:t>
            </a:r>
            <a:r>
              <a:rPr lang="pl-PL" sz="20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&lt;ne</a:t>
            </a:r>
            <a:r>
              <a:rPr lang="pl-PL" sz="20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w&gt;</a:t>
            </a:r>
            <a:endParaRPr lang="en-US" sz="2400" dirty="0" smtClean="0">
              <a:solidFill>
                <a:srgbClr val="00FF00"/>
              </a:solidFill>
            </a:endParaRPr>
          </a:p>
          <a:p>
            <a:pPr>
              <a:lnSpc>
                <a:spcPct val="90000"/>
              </a:lnSpc>
              <a:defRPr/>
            </a:pPr>
            <a:endParaRPr lang="en-US" sz="2400" dirty="0" smtClean="0"/>
          </a:p>
          <a:p>
            <a:pPr>
              <a:lnSpc>
                <a:spcPct val="90000"/>
              </a:lnSpc>
              <a:defRPr/>
            </a:pPr>
            <a:r>
              <a:rPr lang="pl-PL" sz="2400" dirty="0" err="1" smtClean="0"/>
              <a:t>otherwise</a:t>
            </a:r>
            <a:r>
              <a:rPr lang="pl-PL" sz="2400" dirty="0" smtClean="0"/>
              <a:t> </a:t>
            </a:r>
            <a:r>
              <a:rPr lang="en-US" sz="2400" dirty="0" smtClean="0"/>
              <a:t>unsuccessful </a:t>
            </a:r>
            <a:r>
              <a:rPr lang="en-US" sz="24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pl-PL" sz="2400" dirty="0" smtClean="0"/>
              <a:t> </a:t>
            </a:r>
            <a:r>
              <a:rPr lang="pl-PL" sz="2400" dirty="0" err="1" smtClean="0"/>
              <a:t>returns</a:t>
            </a:r>
            <a:r>
              <a:rPr lang="pl-PL" sz="2400" dirty="0" smtClean="0"/>
              <a:t> </a:t>
            </a:r>
            <a:r>
              <a:rPr lang="pl-PL" sz="2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nullptr</a:t>
            </a:r>
            <a:r>
              <a:rPr lang="pl-PL" sz="2400" dirty="0" smtClean="0"/>
              <a:t/>
            </a:r>
            <a:br>
              <a:rPr lang="pl-PL" sz="2400" dirty="0" smtClean="0"/>
            </a:br>
            <a:endParaRPr lang="en-US" sz="2400" dirty="0" smtClean="0"/>
          </a:p>
          <a:p>
            <a:pPr>
              <a:lnSpc>
                <a:spcPct val="90000"/>
              </a:lnSpc>
              <a:defRPr/>
            </a:pPr>
            <a:r>
              <a:rPr lang="en-US" sz="2400" dirty="0" smtClean="0"/>
              <a:t>do not mix </a:t>
            </a:r>
            <a:r>
              <a:rPr lang="en-US" sz="24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new</a:t>
            </a:r>
            <a:r>
              <a:rPr lang="en-US" sz="2400" dirty="0" smtClean="0"/>
              <a:t>/</a:t>
            </a:r>
            <a:r>
              <a:rPr lang="en-US" sz="24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delete</a:t>
            </a:r>
            <a:r>
              <a:rPr lang="en-US" sz="2400" dirty="0" smtClean="0"/>
              <a:t> </a:t>
            </a:r>
            <a:r>
              <a:rPr lang="pl-PL" sz="2400" dirty="0" err="1" smtClean="0"/>
              <a:t>with</a:t>
            </a:r>
            <a:r>
              <a:rPr lang="pl-PL" sz="2400" dirty="0" smtClean="0"/>
              <a:t> </a:t>
            </a:r>
            <a:r>
              <a:rPr lang="en-US" sz="2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malloc</a:t>
            </a:r>
            <a:r>
              <a:rPr lang="pl-PL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  <a:r>
              <a:rPr lang="en-US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/free</a:t>
            </a:r>
            <a:r>
              <a:rPr lang="pl-PL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  <a:br>
              <a:rPr lang="pl-PL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</a:br>
            <a:endParaRPr lang="pl-PL" sz="24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err="1" smtClean="0"/>
              <a:t>Memory</a:t>
            </a:r>
            <a:r>
              <a:rPr lang="pl-PL" dirty="0" smtClean="0"/>
              <a:t> management: smart </a:t>
            </a:r>
            <a:r>
              <a:rPr lang="pl-PL" dirty="0" err="1" smtClean="0"/>
              <a:t>pointers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363272" cy="485313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pl-PL" sz="2800" dirty="0" smtClean="0"/>
              <a:t>smart </a:t>
            </a:r>
            <a:r>
              <a:rPr lang="pl-PL" sz="2800" dirty="0" err="1" smtClean="0"/>
              <a:t>pointers</a:t>
            </a:r>
            <a:endParaRPr lang="pl-PL" sz="2800" dirty="0" smtClean="0"/>
          </a:p>
          <a:p>
            <a:pPr>
              <a:lnSpc>
                <a:spcPct val="80000"/>
              </a:lnSpc>
              <a:defRPr/>
            </a:pPr>
            <a:endParaRPr lang="pl-PL" sz="1600" dirty="0" smtClean="0"/>
          </a:p>
          <a:p>
            <a:pPr lvl="1">
              <a:buNone/>
            </a:pP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unique_ptr&lt;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type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</a:t>
            </a:r>
          </a:p>
          <a:p>
            <a:pPr lvl="1">
              <a:buNone/>
            </a:pP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shared_ptr&lt;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type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</a:t>
            </a:r>
          </a:p>
          <a:p>
            <a:pPr lvl="1">
              <a:buNone/>
            </a:pP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weak_ptr&lt;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type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</a:t>
            </a:r>
          </a:p>
          <a:p>
            <a:pPr lvl="1">
              <a:buNone/>
            </a:pP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auto_ptr&lt;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type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 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obsolete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lnSpc>
                <a:spcPct val="80000"/>
              </a:lnSpc>
              <a:defRPr/>
            </a:pPr>
            <a:endParaRPr lang="en-US" sz="28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2400" dirty="0" smtClean="0"/>
              <a:t>they do not require freeing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allocated</a:t>
            </a:r>
            <a:r>
              <a:rPr lang="en-US" sz="2400" dirty="0" smtClean="0"/>
              <a:t> memory</a:t>
            </a:r>
            <a:endParaRPr lang="pl-PL" sz="24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2400" dirty="0" smtClean="0"/>
              <a:t>we will discuss them later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Namespaces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pl-PL" sz="2400" dirty="0" err="1" smtClean="0"/>
              <a:t>Namespace</a:t>
            </a:r>
            <a:r>
              <a:rPr lang="pl-PL" sz="2400" dirty="0" smtClean="0"/>
              <a:t> – </a:t>
            </a:r>
            <a:r>
              <a:rPr lang="pl-PL" sz="2400" dirty="0" err="1" smtClean="0"/>
              <a:t>what’s</a:t>
            </a:r>
            <a:r>
              <a:rPr lang="pl-PL" sz="2400" dirty="0" smtClean="0"/>
              <a:t> </a:t>
            </a:r>
            <a:r>
              <a:rPr lang="pl-PL" sz="2400" dirty="0" err="1" smtClean="0"/>
              <a:t>this</a:t>
            </a:r>
            <a:r>
              <a:rPr lang="pl-PL" sz="2400" dirty="0" smtClean="0"/>
              <a:t>?</a:t>
            </a:r>
          </a:p>
          <a:p>
            <a:pPr>
              <a:defRPr/>
            </a:pPr>
            <a:endParaRPr lang="pl-PL" sz="2400" dirty="0" smtClean="0"/>
          </a:p>
          <a:p>
            <a:pPr algn="ctr">
              <a:buNone/>
              <a:defRPr/>
            </a:pPr>
            <a:r>
              <a:rPr lang="pl-PL" sz="24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namespace</a:t>
            </a:r>
            <a:endParaRPr lang="pl-PL" sz="2400" dirty="0" smtClean="0"/>
          </a:p>
          <a:p>
            <a:pPr>
              <a:defRPr/>
            </a:pPr>
            <a:endParaRPr lang="pl-PL" sz="2400" dirty="0" smtClean="0"/>
          </a:p>
          <a:p>
            <a:pPr>
              <a:defRPr/>
            </a:pPr>
            <a:r>
              <a:rPr lang="pl-PL" sz="2400" dirty="0" err="1" smtClean="0"/>
              <a:t>When</a:t>
            </a:r>
            <a:r>
              <a:rPr lang="pl-PL" sz="2400" dirty="0" smtClean="0"/>
              <a:t> do we </a:t>
            </a:r>
            <a:r>
              <a:rPr lang="pl-PL" sz="2400" dirty="0" err="1" smtClean="0"/>
              <a:t>need</a:t>
            </a:r>
            <a:r>
              <a:rPr lang="pl-PL" sz="2400" dirty="0" smtClean="0"/>
              <a:t> a </a:t>
            </a:r>
            <a:r>
              <a:rPr lang="pl-PL" sz="2400" dirty="0" err="1" smtClean="0"/>
              <a:t>namespace</a:t>
            </a:r>
            <a:r>
              <a:rPr lang="pl-PL" sz="2400" dirty="0" smtClean="0"/>
              <a:t>?</a:t>
            </a:r>
            <a:endParaRPr lang="en-US" sz="2400" dirty="0" smtClean="0"/>
          </a:p>
        </p:txBody>
      </p:sp>
      <p:sp>
        <p:nvSpPr>
          <p:cNvPr id="4" name="Symbol zastępczy zawartości 2"/>
          <p:cNvSpPr txBox="1">
            <a:spLocks/>
          </p:cNvSpPr>
          <p:nvPr/>
        </p:nvSpPr>
        <p:spPr>
          <a:xfrm>
            <a:off x="3707904" y="3861048"/>
            <a:ext cx="5131296" cy="27446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80808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#</a:t>
            </a:r>
            <a:r>
              <a:rPr kumimoji="0" 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80808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include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 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31515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&lt;</a:t>
            </a:r>
            <a:r>
              <a:rPr kumimoji="0" 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A31515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iostream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31515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&gt;</a:t>
            </a: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using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 </a:t>
            </a:r>
            <a:r>
              <a:rPr kumimoji="0" 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namespace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 </a:t>
            </a:r>
            <a:r>
              <a:rPr kumimoji="0" 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std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pl-PL" sz="2000" b="0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highlight>
                <a:srgbClr val="FFFFFF"/>
              </a:highlight>
              <a:uLnTx/>
              <a:uFillTx/>
              <a:latin typeface="Consolas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int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 </a:t>
            </a:r>
            <a:r>
              <a:rPr kumimoji="0" 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main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()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{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	</a:t>
            </a:r>
            <a:r>
              <a:rPr kumimoji="0" 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cout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 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8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&lt;&lt;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 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31515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"</a:t>
            </a:r>
            <a:r>
              <a:rPr kumimoji="0" 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A31515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Hello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31515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 </a:t>
            </a:r>
            <a:r>
              <a:rPr kumimoji="0" lang="pl-PL" sz="20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A31515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World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31515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!"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highlight>
                  <a:srgbClr val="FFFFFF"/>
                </a:highlight>
                <a:uLnTx/>
                <a:uFillTx/>
                <a:latin typeface="Consolas"/>
                <a:ea typeface="+mn-ea"/>
                <a:cs typeface="+mn-cs"/>
              </a:rPr>
              <a:t>}</a:t>
            </a:r>
            <a:endParaRPr kumimoji="0" lang="pl-PL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Uniform </a:t>
            </a:r>
            <a:r>
              <a:rPr lang="pl-PL" dirty="0" err="1" smtClean="0"/>
              <a:t>initialization</a:t>
            </a:r>
            <a:r>
              <a:rPr lang="pl-PL" dirty="0" smtClean="0"/>
              <a:t> (</a:t>
            </a:r>
            <a:r>
              <a:rPr lang="pl-PL" dirty="0" err="1" smtClean="0"/>
              <a:t>initializer_list</a:t>
            </a:r>
            <a:r>
              <a:rPr lang="pl-PL" dirty="0" smtClean="0"/>
              <a:t>)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363272" cy="485313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pl-PL" sz="2400" dirty="0" smtClean="0"/>
              <a:t>Uniform </a:t>
            </a:r>
            <a:r>
              <a:rPr lang="pl-PL" sz="2400" dirty="0" err="1" smtClean="0"/>
              <a:t>initialization</a:t>
            </a:r>
            <a:r>
              <a:rPr lang="pl-PL" sz="2400" dirty="0" smtClean="0"/>
              <a:t> </a:t>
            </a:r>
            <a:r>
              <a:rPr lang="pl-PL" sz="2400" dirty="0" err="1" smtClean="0"/>
              <a:t>syntax</a:t>
            </a:r>
            <a:r>
              <a:rPr lang="pl-PL" sz="2400" dirty="0" smtClean="0"/>
              <a:t> for </a:t>
            </a:r>
            <a:r>
              <a:rPr lang="pl-PL" sz="2400" dirty="0" err="1" smtClean="0"/>
              <a:t>containers</a:t>
            </a:r>
            <a:r>
              <a:rPr lang="pl-PL" sz="2400" dirty="0" smtClean="0"/>
              <a:t>, </a:t>
            </a:r>
            <a:r>
              <a:rPr lang="pl-PL" sz="2400" dirty="0" err="1" smtClean="0"/>
              <a:t>arrays</a:t>
            </a:r>
            <a:r>
              <a:rPr lang="pl-PL" sz="2400" dirty="0" smtClean="0"/>
              <a:t>, </a:t>
            </a:r>
            <a:r>
              <a:rPr lang="pl-PL" sz="2400" dirty="0" err="1" smtClean="0"/>
              <a:t>scalars</a:t>
            </a:r>
            <a:r>
              <a:rPr lang="pl-PL" sz="2400" dirty="0" smtClean="0"/>
              <a:t> …</a:t>
            </a:r>
          </a:p>
          <a:p>
            <a:pPr>
              <a:lnSpc>
                <a:spcPct val="80000"/>
              </a:lnSpc>
              <a:defRPr/>
            </a:pPr>
            <a:endParaRPr lang="pl-PL" altLang="pl-PL" sz="2400" dirty="0" smtClean="0"/>
          </a:p>
          <a:p>
            <a:pPr>
              <a:buNone/>
            </a:pPr>
            <a:r>
              <a:rPr lang="pl-PL" altLang="pl-PL" sz="2000" dirty="0" smtClean="0"/>
              <a:t>	</a:t>
            </a:r>
            <a:r>
              <a:rPr lang="pl-PL" sz="20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tab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[] = { 1, 2, 3, 4 }, x = { 3 }, y{ 4 };</a:t>
            </a:r>
          </a:p>
          <a:p>
            <a:pPr>
              <a:buNone/>
            </a:pPr>
            <a:r>
              <a:rPr lang="pl-PL" sz="20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20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vector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20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string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 = { 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"one"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"two"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"three"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en-US" sz="20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"four"</a:t>
            </a:r>
            <a:r>
              <a:rPr lang="en-US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};</a:t>
            </a:r>
          </a:p>
          <a:p>
            <a:pPr>
              <a:lnSpc>
                <a:spcPct val="80000"/>
              </a:lnSpc>
              <a:defRPr/>
            </a:pPr>
            <a:endParaRPr lang="pl-PL" altLang="pl-PL" sz="2400" dirty="0" smtClean="0"/>
          </a:p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You can use it to declare functions with a variable number of arguments</a:t>
            </a:r>
            <a:endParaRPr lang="pl-PL" sz="2400" dirty="0" smtClean="0"/>
          </a:p>
          <a:p>
            <a:pPr>
              <a:lnSpc>
                <a:spcPct val="80000"/>
              </a:lnSpc>
              <a:defRPr/>
            </a:pPr>
            <a:endParaRPr lang="pl-PL" altLang="pl-PL" sz="2400" dirty="0" smtClean="0"/>
          </a:p>
          <a:p>
            <a:pPr>
              <a:lnSpc>
                <a:spcPct val="80000"/>
              </a:lnSpc>
              <a:defRPr/>
            </a:pPr>
            <a:r>
              <a:rPr lang="pl-PL" altLang="pl-PL" sz="2400" dirty="0" err="1" smtClean="0"/>
              <a:t>Done</a:t>
            </a:r>
            <a:r>
              <a:rPr lang="pl-PL" altLang="pl-PL" sz="2400" dirty="0" smtClean="0"/>
              <a:t> </a:t>
            </a:r>
            <a:r>
              <a:rPr lang="pl-PL" altLang="pl-PL" sz="2400" dirty="0" err="1" smtClean="0"/>
              <a:t>using</a:t>
            </a:r>
            <a:r>
              <a:rPr lang="pl-PL" altLang="pl-PL" sz="2400" dirty="0" smtClean="0"/>
              <a:t> </a:t>
            </a:r>
            <a:r>
              <a:rPr lang="pl-PL" altLang="pl-PL" sz="2400" dirty="0" err="1" smtClean="0"/>
              <a:t>the</a:t>
            </a:r>
            <a:r>
              <a:rPr lang="pl-PL" altLang="pl-PL" sz="2400" dirty="0" smtClean="0"/>
              <a:t> </a:t>
            </a:r>
            <a:r>
              <a:rPr lang="pl-PL" altLang="pl-PL" sz="2400" dirty="0" err="1" smtClean="0"/>
              <a:t>template</a:t>
            </a:r>
            <a:r>
              <a:rPr lang="pl-PL" altLang="pl-PL" sz="2400" dirty="0" smtClean="0"/>
              <a:t> : </a:t>
            </a:r>
            <a:r>
              <a:rPr lang="pl-PL" sz="20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initializer_list</a:t>
            </a:r>
            <a:r>
              <a:rPr lang="pl-PL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&lt;T_elem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&gt;</a:t>
            </a:r>
            <a:endParaRPr lang="pl-PL" sz="24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lnSpc>
                <a:spcPct val="80000"/>
              </a:lnSpc>
              <a:defRPr/>
            </a:pPr>
            <a:r>
              <a:rPr lang="pl-PL" sz="2000" dirty="0" err="1" smtClean="0"/>
              <a:t>templates</a:t>
            </a:r>
            <a:r>
              <a:rPr lang="en-US" sz="2000" dirty="0" smtClean="0"/>
              <a:t> will</a:t>
            </a:r>
            <a:r>
              <a:rPr lang="pl-PL" sz="2000" dirty="0" smtClean="0"/>
              <a:t> be</a:t>
            </a:r>
            <a:r>
              <a:rPr lang="en-US" sz="2000" dirty="0" smtClean="0"/>
              <a:t> discuss</a:t>
            </a:r>
            <a:r>
              <a:rPr lang="pl-PL" sz="2000" dirty="0" err="1" smtClean="0"/>
              <a:t>ed</a:t>
            </a:r>
            <a:r>
              <a:rPr lang="en-US" sz="2000" dirty="0" smtClean="0"/>
              <a:t>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Range</a:t>
            </a:r>
            <a:r>
              <a:rPr lang="pl-PL" dirty="0" smtClean="0"/>
              <a:t> for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363272" cy="4853136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pl-PL" altLang="pl-PL" sz="2400" dirty="0" err="1" smtClean="0"/>
              <a:t>Syntax</a:t>
            </a:r>
            <a:endParaRPr lang="pl-PL" altLang="pl-PL" sz="2400" dirty="0" smtClean="0"/>
          </a:p>
          <a:p>
            <a:pPr>
              <a:buNone/>
            </a:pPr>
            <a:r>
              <a:rPr lang="pl-PL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</a:p>
          <a:p>
            <a:pPr>
              <a:buNone/>
            </a:pPr>
            <a:r>
              <a:rPr lang="pl-PL" sz="20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for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pl-PL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variable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: </a:t>
            </a:r>
            <a:r>
              <a:rPr lang="pl-PL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range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pl-PL" sz="20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statement</a:t>
            </a:r>
            <a:r>
              <a:rPr lang="pl-PL" sz="20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endParaRPr lang="pl-PL" altLang="pl-PL" sz="2000" dirty="0" smtClean="0"/>
          </a:p>
          <a:p>
            <a:pPr>
              <a:lnSpc>
                <a:spcPct val="80000"/>
              </a:lnSpc>
              <a:defRPr/>
            </a:pPr>
            <a:endParaRPr lang="pl-PL" altLang="pl-PL" sz="2000" dirty="0" smtClean="0"/>
          </a:p>
          <a:p>
            <a:pPr>
              <a:lnSpc>
                <a:spcPct val="80000"/>
              </a:lnSpc>
              <a:defRPr/>
            </a:pP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range</a:t>
            </a:r>
            <a:r>
              <a:rPr lang="pl-PL" sz="2400" dirty="0" smtClean="0"/>
              <a:t> </a:t>
            </a:r>
            <a:r>
              <a:rPr lang="pl-PL" sz="2400" dirty="0" err="1" smtClean="0"/>
              <a:t>may</a:t>
            </a:r>
            <a:r>
              <a:rPr lang="pl-PL" sz="2400" dirty="0" smtClean="0"/>
              <a:t> be:</a:t>
            </a:r>
          </a:p>
          <a:p>
            <a:pPr lvl="1">
              <a:lnSpc>
                <a:spcPct val="80000"/>
              </a:lnSpc>
              <a:defRPr/>
            </a:pPr>
            <a:r>
              <a:rPr lang="pl-PL" sz="2000" dirty="0" smtClean="0"/>
              <a:t>STL </a:t>
            </a:r>
            <a:r>
              <a:rPr lang="pl-PL" sz="2000" dirty="0" err="1" smtClean="0"/>
              <a:t>container</a:t>
            </a:r>
            <a:r>
              <a:rPr lang="pl-PL" sz="2000" dirty="0" smtClean="0"/>
              <a:t>, </a:t>
            </a:r>
            <a:r>
              <a:rPr lang="pl-PL" sz="2000" dirty="0" err="1" smtClean="0"/>
              <a:t>or</a:t>
            </a:r>
            <a:r>
              <a:rPr lang="pl-PL" sz="2000" dirty="0" smtClean="0"/>
              <a:t> </a:t>
            </a:r>
            <a:r>
              <a:rPr lang="pl-PL" sz="2000" dirty="0" err="1" smtClean="0"/>
              <a:t>something</a:t>
            </a:r>
            <a:r>
              <a:rPr lang="pl-PL" sz="2000" dirty="0" smtClean="0"/>
              <a:t> </a:t>
            </a:r>
            <a:r>
              <a:rPr lang="pl-PL" sz="2000" dirty="0" err="1" smtClean="0"/>
              <a:t>else</a:t>
            </a:r>
            <a:r>
              <a:rPr lang="pl-PL" sz="2000" dirty="0" smtClean="0"/>
              <a:t> </a:t>
            </a:r>
            <a:r>
              <a:rPr lang="pl-PL" sz="2000" dirty="0" err="1" smtClean="0"/>
              <a:t>with</a:t>
            </a:r>
            <a:r>
              <a:rPr lang="pl-PL" sz="2000" dirty="0" smtClean="0"/>
              <a:t> </a:t>
            </a:r>
            <a:r>
              <a:rPr lang="pl-PL" sz="2000" dirty="0" err="1" smtClean="0"/>
              <a:t>.begi</a:t>
            </a:r>
            <a:r>
              <a:rPr lang="pl-PL" sz="2000" dirty="0" smtClean="0"/>
              <a:t>n() and .</a:t>
            </a:r>
            <a:r>
              <a:rPr lang="pl-PL" sz="2000" dirty="0" err="1" smtClean="0"/>
              <a:t>end</a:t>
            </a:r>
            <a:r>
              <a:rPr lang="pl-PL" sz="2000" dirty="0" smtClean="0"/>
              <a:t>()</a:t>
            </a:r>
          </a:p>
          <a:p>
            <a:pPr lvl="1">
              <a:lnSpc>
                <a:spcPct val="80000"/>
              </a:lnSpc>
              <a:defRPr/>
            </a:pPr>
            <a:r>
              <a:rPr lang="pl-PL" sz="2000" dirty="0" err="1" smtClean="0"/>
              <a:t>array</a:t>
            </a:r>
            <a:endParaRPr lang="pl-PL" sz="2000" dirty="0" smtClean="0"/>
          </a:p>
          <a:p>
            <a:pPr lvl="1">
              <a:lnSpc>
                <a:spcPct val="80000"/>
              </a:lnSpc>
              <a:defRPr/>
            </a:pPr>
            <a:r>
              <a:rPr lang="pl-PL" sz="2000" dirty="0" err="1" smtClean="0"/>
              <a:t>string</a:t>
            </a:r>
            <a:r>
              <a:rPr lang="pl-PL" sz="20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pl-PL" sz="2000" dirty="0" err="1" smtClean="0"/>
              <a:t>initializer_list</a:t>
            </a:r>
            <a:endParaRPr lang="pl-PL" altLang="pl-P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Range</a:t>
            </a:r>
            <a:r>
              <a:rPr lang="pl-PL" dirty="0" smtClean="0"/>
              <a:t> for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628800"/>
            <a:ext cx="8363272" cy="485313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main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()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char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text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[] = </a:t>
            </a:r>
            <a:r>
              <a:rPr lang="pl-PL" sz="18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"</a:t>
            </a:r>
            <a:r>
              <a:rPr lang="pl-PL" sz="1800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Hello</a:t>
            </a:r>
            <a:r>
              <a:rPr lang="pl-PL" sz="18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World</a:t>
            </a:r>
            <a:r>
              <a:rPr lang="pl-PL" sz="18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!"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for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auto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&amp;c :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text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c =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toupper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(c);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for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auto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c :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text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cout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&lt;&lt;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c;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cout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&lt;&lt;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endl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for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auto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x : { 2, 0, 1, 6 }) </a:t>
            </a:r>
            <a:r>
              <a:rPr lang="en-US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cout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&lt;&lt;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x;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cout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smtClean="0">
                <a:solidFill>
                  <a:srgbClr val="008080"/>
                </a:solidFill>
                <a:highlight>
                  <a:srgbClr val="FFFFFF"/>
                </a:highlight>
                <a:latin typeface="Consolas"/>
              </a:rPr>
              <a:t>&lt;&lt;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endl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endParaRPr lang="pl-PL" sz="1800" dirty="0" smtClean="0">
              <a:solidFill>
                <a:srgbClr val="0000FF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return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0;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  <a:endParaRPr lang="en-US" altLang="pl-PL" sz="1800" dirty="0" smtClean="0"/>
          </a:p>
          <a:p>
            <a:pPr>
              <a:lnSpc>
                <a:spcPct val="80000"/>
              </a:lnSpc>
              <a:defRPr/>
            </a:pPr>
            <a:endParaRPr lang="pl-PL" altLang="pl-P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87624" y="2996952"/>
            <a:ext cx="6914013" cy="147002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/>
              <a:t/>
            </a:r>
            <a:br>
              <a:rPr lang="pl-PL" b="1" dirty="0"/>
            </a:b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/>
            </a:r>
            <a:br>
              <a:rPr lang="pl-PL" b="1" dirty="0" smtClean="0"/>
            </a:br>
            <a:endParaRPr lang="pl-PL" b="1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2330629"/>
          </a:xfrm>
          <a:prstGeom prst="rect">
            <a:avLst/>
          </a:prstGeom>
        </p:spPr>
      </p:pic>
      <p:sp>
        <p:nvSpPr>
          <p:cNvPr id="3" name="pole tekstowe 2"/>
          <p:cNvSpPr txBox="1"/>
          <p:nvPr/>
        </p:nvSpPr>
        <p:spPr>
          <a:xfrm>
            <a:off x="1043608" y="2996952"/>
            <a:ext cx="727280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l-PL" sz="3200" b="1" dirty="0" smtClean="0"/>
          </a:p>
          <a:p>
            <a:r>
              <a:rPr lang="pl-PL" sz="3200" b="1" dirty="0" err="1" smtClean="0"/>
              <a:t>Thank</a:t>
            </a:r>
            <a:r>
              <a:rPr lang="pl-PL" sz="3200" b="1" dirty="0" smtClean="0"/>
              <a:t> </a:t>
            </a:r>
            <a:r>
              <a:rPr lang="pl-PL" sz="3200" b="1" dirty="0" err="1" smtClean="0"/>
              <a:t>you</a:t>
            </a:r>
            <a:r>
              <a:rPr lang="pl-PL" sz="3200" b="1" dirty="0" smtClean="0"/>
              <a:t>!</a:t>
            </a:r>
          </a:p>
          <a:p>
            <a:endParaRPr lang="pl-PL" b="1" dirty="0" smtClean="0"/>
          </a:p>
          <a:p>
            <a:endParaRPr lang="pl-PL" b="1" dirty="0" smtClean="0"/>
          </a:p>
          <a:p>
            <a:r>
              <a:rPr lang="pl-PL" b="1" dirty="0" err="1" smtClean="0"/>
              <a:t>Next</a:t>
            </a:r>
            <a:r>
              <a:rPr lang="pl-PL" b="1" dirty="0" smtClean="0"/>
              <a:t> </a:t>
            </a:r>
            <a:r>
              <a:rPr lang="pl-PL" b="1" dirty="0" err="1" smtClean="0"/>
              <a:t>lecture</a:t>
            </a:r>
            <a:r>
              <a:rPr lang="pl-PL" b="1" dirty="0" smtClean="0"/>
              <a:t>: </a:t>
            </a:r>
            <a:r>
              <a:rPr lang="en-US" b="1" dirty="0" smtClean="0"/>
              <a:t>Paradigm of object-oriented programming</a:t>
            </a:r>
          </a:p>
        </p:txBody>
      </p:sp>
    </p:spTree>
    <p:extLst>
      <p:ext uri="{BB962C8B-B14F-4D97-AF65-F5344CB8AC3E}">
        <p14:creationId xmlns:p14="http://schemas.microsoft.com/office/powerpoint/2010/main" val="42616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b="1" dirty="0" err="1" smtClean="0"/>
              <a:t>Lecture</a:t>
            </a:r>
            <a:r>
              <a:rPr lang="pl-PL" b="1" dirty="0" smtClean="0"/>
              <a:t> plan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70000" lnSpcReduction="20000"/>
          </a:bodyPr>
          <a:lstStyle/>
          <a:p>
            <a:pPr marL="533400" indent="-533400">
              <a:buNone/>
              <a:defRPr/>
            </a:pPr>
            <a:r>
              <a:rPr lang="pl-PL" sz="4000" dirty="0" smtClean="0">
                <a:cs typeface="Times New Roman" charset="0"/>
              </a:rPr>
              <a:t>Object-</a:t>
            </a:r>
            <a:r>
              <a:rPr lang="pl-PL" sz="4000" dirty="0" err="1" smtClean="0">
                <a:cs typeface="Times New Roman" charset="0"/>
              </a:rPr>
              <a:t>oriented</a:t>
            </a:r>
            <a:r>
              <a:rPr lang="pl-PL" sz="4000" dirty="0" smtClean="0">
                <a:cs typeface="Times New Roman" charset="0"/>
              </a:rPr>
              <a:t> </a:t>
            </a:r>
            <a:r>
              <a:rPr lang="pl-PL" sz="4000" dirty="0" err="1" smtClean="0">
                <a:cs typeface="Times New Roman" charset="0"/>
              </a:rPr>
              <a:t>programming</a:t>
            </a:r>
            <a:r>
              <a:rPr lang="pl-PL" sz="4000" dirty="0" smtClean="0">
                <a:cs typeface="Times New Roman" charset="0"/>
              </a:rPr>
              <a:t> in </a:t>
            </a:r>
            <a:r>
              <a:rPr lang="pl-PL" sz="4000" smtClean="0">
                <a:cs typeface="Times New Roman" charset="0"/>
              </a:rPr>
              <a:t>C</a:t>
            </a:r>
            <a:r>
              <a:rPr lang="pl-PL" sz="4000" smtClean="0">
                <a:cs typeface="Times New Roman" charset="0"/>
              </a:rPr>
              <a:t>++</a:t>
            </a:r>
            <a:endParaRPr lang="pl-PL" sz="4000" dirty="0" smtClean="0">
              <a:cs typeface="Times New Roman" charset="0"/>
            </a:endParaRP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Introduction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Selected</a:t>
            </a:r>
            <a:r>
              <a:rPr lang="pl-PL" dirty="0" smtClean="0"/>
              <a:t> </a:t>
            </a:r>
            <a:r>
              <a:rPr lang="pl-PL" dirty="0" smtClean="0"/>
              <a:t>non </a:t>
            </a:r>
            <a:r>
              <a:rPr lang="pl-PL" dirty="0" err="1" smtClean="0"/>
              <a:t>object-oriented</a:t>
            </a:r>
            <a:r>
              <a:rPr lang="pl-PL" dirty="0" smtClean="0"/>
              <a:t> C++ </a:t>
            </a:r>
            <a:r>
              <a:rPr lang="pl-PL" dirty="0" err="1" smtClean="0"/>
              <a:t>extensions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Paradigm</a:t>
            </a:r>
            <a:r>
              <a:rPr lang="pl-PL" dirty="0" smtClean="0"/>
              <a:t> of </a:t>
            </a:r>
            <a:r>
              <a:rPr lang="pl-PL" dirty="0" err="1" smtClean="0"/>
              <a:t>object-oriented</a:t>
            </a:r>
            <a:r>
              <a:rPr lang="pl-PL" dirty="0" smtClean="0"/>
              <a:t> </a:t>
            </a:r>
            <a:r>
              <a:rPr lang="pl-PL" dirty="0" err="1" smtClean="0"/>
              <a:t>programming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Constructor</a:t>
            </a:r>
            <a:r>
              <a:rPr lang="pl-PL" dirty="0" smtClean="0"/>
              <a:t>, </a:t>
            </a:r>
            <a:r>
              <a:rPr lang="pl-PL" dirty="0" err="1" smtClean="0"/>
              <a:t>destructor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Operator </a:t>
            </a:r>
            <a:r>
              <a:rPr lang="pl-PL" dirty="0" err="1" smtClean="0"/>
              <a:t>overloading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Inheritance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Virtual</a:t>
            </a:r>
            <a:r>
              <a:rPr lang="pl-PL" dirty="0" smtClean="0"/>
              <a:t> </a:t>
            </a:r>
            <a:r>
              <a:rPr lang="pl-PL" dirty="0" err="1" smtClean="0"/>
              <a:t>methods</a:t>
            </a:r>
            <a:r>
              <a:rPr lang="pl-PL" dirty="0" smtClean="0"/>
              <a:t>, </a:t>
            </a:r>
            <a:r>
              <a:rPr lang="pl-PL" dirty="0" err="1" smtClean="0"/>
              <a:t>polymorphism</a:t>
            </a:r>
            <a:r>
              <a:rPr lang="pl-PL" dirty="0" smtClean="0"/>
              <a:t>, RTTI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Multiple</a:t>
            </a:r>
            <a:r>
              <a:rPr lang="pl-PL" dirty="0" smtClean="0"/>
              <a:t> </a:t>
            </a:r>
            <a:r>
              <a:rPr lang="pl-PL" dirty="0" err="1" smtClean="0"/>
              <a:t>inheritance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Templates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Exception</a:t>
            </a:r>
            <a:r>
              <a:rPr lang="pl-PL" dirty="0" smtClean="0"/>
              <a:t> </a:t>
            </a:r>
            <a:r>
              <a:rPr lang="pl-PL" dirty="0" err="1" smtClean="0"/>
              <a:t>handling</a:t>
            </a:r>
            <a:r>
              <a:rPr lang="pl-PL" dirty="0" smtClean="0"/>
              <a:t> 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C++ </a:t>
            </a:r>
            <a:r>
              <a:rPr lang="pl-PL" dirty="0" err="1" smtClean="0"/>
              <a:t>libraries</a:t>
            </a:r>
            <a:r>
              <a:rPr lang="pl-PL" dirty="0" smtClean="0"/>
              <a:t>, </a:t>
            </a:r>
            <a:r>
              <a:rPr lang="pl-PL" dirty="0" err="1" smtClean="0"/>
              <a:t>the</a:t>
            </a:r>
            <a:r>
              <a:rPr lang="pl-PL" dirty="0" smtClean="0"/>
              <a:t> C++ standard </a:t>
            </a:r>
            <a:r>
              <a:rPr lang="pl-PL" dirty="0" err="1" smtClean="0"/>
              <a:t>library</a:t>
            </a:r>
            <a:r>
              <a:rPr lang="pl-PL" dirty="0" smtClean="0"/>
              <a:t>,</a:t>
            </a:r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I/O </a:t>
            </a:r>
            <a:r>
              <a:rPr lang="pl-PL" dirty="0" err="1" smtClean="0"/>
              <a:t>stream</a:t>
            </a:r>
            <a:r>
              <a:rPr lang="pl-PL" dirty="0" smtClean="0"/>
              <a:t> </a:t>
            </a:r>
            <a:r>
              <a:rPr lang="pl-PL" dirty="0" err="1" smtClean="0"/>
              <a:t>library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/>
              <a:t>Repetitio</a:t>
            </a:r>
            <a:r>
              <a:rPr lang="pl-PL" dirty="0" smtClean="0"/>
              <a:t> </a:t>
            </a:r>
            <a:r>
              <a:rPr lang="pl-PL" dirty="0" err="1" smtClean="0"/>
              <a:t>est</a:t>
            </a:r>
            <a:r>
              <a:rPr lang="pl-PL" dirty="0" smtClean="0"/>
              <a:t> </a:t>
            </a:r>
            <a:r>
              <a:rPr lang="pl-PL" dirty="0" err="1" smtClean="0"/>
              <a:t>mater</a:t>
            </a:r>
            <a:r>
              <a:rPr lang="pl-PL" dirty="0" smtClean="0"/>
              <a:t> </a:t>
            </a:r>
            <a:r>
              <a:rPr lang="pl-PL" dirty="0" err="1" smtClean="0"/>
              <a:t>studiorum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smtClean="0"/>
              <a:t>STL </a:t>
            </a:r>
            <a:r>
              <a:rPr lang="pl-PL" dirty="0" err="1" smtClean="0"/>
              <a:t>library</a:t>
            </a:r>
            <a:endParaRPr lang="pl-PL" dirty="0" smtClean="0"/>
          </a:p>
          <a:p>
            <a:pPr marL="933450" lvl="1" indent="-533400">
              <a:buFont typeface="Wingdings" pitchFamily="2" charset="2"/>
              <a:buAutoNum type="arabicPeriod"/>
              <a:defRPr/>
            </a:pPr>
            <a:r>
              <a:rPr lang="pl-PL" dirty="0" err="1" smtClean="0">
                <a:cs typeface="Times New Roman" charset="0"/>
              </a:rPr>
              <a:t>Strings</a:t>
            </a:r>
            <a:endParaRPr lang="pl-PL" dirty="0" smtClean="0"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Namespaces</a:t>
            </a:r>
            <a:r>
              <a:rPr lang="pl-PL" dirty="0" smtClean="0"/>
              <a:t> - </a:t>
            </a:r>
            <a:r>
              <a:rPr lang="pl-PL" dirty="0" err="1" smtClean="0"/>
              <a:t>using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namespace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mine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{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printf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class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file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void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fprintf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const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file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&amp;, </a:t>
            </a:r>
            <a:r>
              <a:rPr lang="pl-PL" sz="18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int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);</a:t>
            </a:r>
          </a:p>
          <a:p>
            <a:pPr>
              <a:buNone/>
            </a:pP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}</a:t>
            </a:r>
          </a:p>
          <a:p>
            <a:pPr>
              <a:buNone/>
            </a:pP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mine::printf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(44);</a:t>
            </a:r>
          </a:p>
          <a:p>
            <a:pPr>
              <a:buNone/>
            </a:pP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mine::</a:t>
            </a:r>
            <a:r>
              <a:rPr lang="pl-PL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file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infile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>
              <a:buNone/>
            </a:pPr>
            <a:r>
              <a:rPr lang="en-US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fprintf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(</a:t>
            </a:r>
            <a:r>
              <a:rPr lang="en-US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infile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, 31415323);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if at least one function argument</a:t>
            </a:r>
            <a:endParaRPr lang="pl-PL" sz="1800" dirty="0" smtClean="0">
              <a:solidFill>
                <a:srgbClr val="008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		//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comes from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the „mine” namespace, then the </a:t>
            </a:r>
            <a:endParaRPr lang="pl-PL" sz="1800" dirty="0" smtClean="0">
              <a:solidFill>
                <a:srgbClr val="008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		//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function </a:t>
            </a:r>
            <a:r>
              <a:rPr lang="en-US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fprintf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() is looked for in this </a:t>
            </a:r>
            <a:endParaRPr lang="pl-PL" sz="1800" dirty="0" smtClean="0">
              <a:solidFill>
                <a:srgbClr val="008000"/>
              </a:solidFill>
              <a:highlight>
                <a:srgbClr val="FFFFFF"/>
              </a:highlight>
              <a:latin typeface="Consolas"/>
            </a:endParaRPr>
          </a:p>
          <a:p>
            <a:pPr>
              <a:buNone/>
            </a:pP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		// 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namespace first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(Koenig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search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rule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)</a:t>
            </a:r>
            <a:endParaRPr lang="pl-PL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Namespaces</a:t>
            </a:r>
            <a:r>
              <a:rPr lang="pl-PL" dirty="0" smtClean="0"/>
              <a:t> - </a:t>
            </a:r>
            <a:r>
              <a:rPr lang="pl-PL" dirty="0" err="1" smtClean="0"/>
              <a:t>using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  <a:defRPr/>
            </a:pPr>
            <a:r>
              <a:rPr lang="pl-PL" sz="2400" dirty="0" smtClean="0"/>
              <a:t>Any </a:t>
            </a:r>
            <a:r>
              <a:rPr lang="pl-PL" sz="2400" dirty="0" err="1" smtClean="0"/>
              <a:t>given</a:t>
            </a:r>
            <a:r>
              <a:rPr lang="pl-PL" sz="2400" dirty="0" smtClean="0"/>
              <a:t> </a:t>
            </a:r>
            <a:r>
              <a:rPr lang="pl-PL" sz="2400" dirty="0" err="1" smtClean="0"/>
              <a:t>name</a:t>
            </a:r>
            <a:r>
              <a:rPr lang="pl-PL" sz="2400" dirty="0" smtClean="0"/>
              <a:t> </a:t>
            </a:r>
            <a:r>
              <a:rPr lang="pl-PL" sz="2400" dirty="0" err="1" smtClean="0"/>
              <a:t>(or</a:t>
            </a:r>
            <a:r>
              <a:rPr lang="pl-PL" sz="2400" dirty="0" smtClean="0"/>
              <a:t> </a:t>
            </a:r>
            <a:r>
              <a:rPr lang="pl-PL" sz="2400" dirty="0" err="1" smtClean="0"/>
              <a:t>all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/>
              <a:t>names</a:t>
            </a:r>
            <a:r>
              <a:rPr lang="pl-PL" sz="2400" dirty="0" smtClean="0"/>
              <a:t>) </a:t>
            </a:r>
            <a:r>
              <a:rPr lang="pl-PL" sz="2400" dirty="0" err="1" smtClean="0"/>
              <a:t>may</a:t>
            </a:r>
            <a:r>
              <a:rPr lang="pl-PL" sz="2400" dirty="0" smtClean="0"/>
              <a:t> be </a:t>
            </a:r>
            <a:r>
              <a:rPr lang="pl-PL" sz="2400" dirty="0" err="1" smtClean="0"/>
              <a:t>moved</a:t>
            </a:r>
            <a:r>
              <a:rPr lang="pl-PL" sz="2400" dirty="0" smtClean="0"/>
              <a:t> </a:t>
            </a:r>
            <a:r>
              <a:rPr lang="pl-PL" sz="2400" dirty="0" err="1" smtClean="0"/>
              <a:t>from</a:t>
            </a:r>
            <a:r>
              <a:rPr lang="pl-PL" sz="2400" dirty="0" smtClean="0"/>
              <a:t> a </a:t>
            </a:r>
            <a:r>
              <a:rPr lang="pl-PL" sz="2400" dirty="0" err="1" smtClean="0"/>
              <a:t>namespace</a:t>
            </a:r>
            <a:r>
              <a:rPr lang="pl-PL" sz="2400" dirty="0" smtClean="0"/>
              <a:t> </a:t>
            </a:r>
            <a:r>
              <a:rPr lang="pl-PL" sz="2400" dirty="0" err="1" smtClean="0"/>
              <a:t>scope</a:t>
            </a:r>
            <a:r>
              <a:rPr lang="pl-PL" sz="2400" dirty="0" smtClean="0"/>
              <a:t> to </a:t>
            </a:r>
            <a:r>
              <a:rPr lang="pl-PL" sz="2400" dirty="0" err="1" smtClean="0"/>
              <a:t>the</a:t>
            </a:r>
            <a:r>
              <a:rPr lang="pl-PL" sz="2400" dirty="0" smtClean="0"/>
              <a:t> global </a:t>
            </a:r>
            <a:r>
              <a:rPr lang="pl-PL" sz="2400" dirty="0" err="1" smtClean="0"/>
              <a:t>(or</a:t>
            </a:r>
            <a:r>
              <a:rPr lang="pl-PL" sz="2400" dirty="0" smtClean="0"/>
              <a:t> </a:t>
            </a:r>
            <a:r>
              <a:rPr lang="pl-PL" sz="2400" dirty="0" err="1" smtClean="0"/>
              <a:t>local</a:t>
            </a:r>
            <a:r>
              <a:rPr lang="pl-PL" sz="2400" dirty="0" smtClean="0"/>
              <a:t>) </a:t>
            </a:r>
            <a:r>
              <a:rPr lang="pl-PL" sz="2400" dirty="0" err="1" smtClean="0"/>
              <a:t>scope</a:t>
            </a:r>
            <a:endParaRPr lang="pl-PL" sz="2400" dirty="0" smtClean="0"/>
          </a:p>
          <a:p>
            <a:pPr lvl="3">
              <a:buNone/>
            </a:pPr>
            <a:r>
              <a:rPr lang="pl-PL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using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mine::</a:t>
            </a:r>
            <a:r>
              <a:rPr lang="pl-PL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file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lvl="3">
              <a:buNone/>
            </a:pPr>
            <a:r>
              <a:rPr lang="pl-PL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using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namespace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mine</a:t>
            </a:r>
            <a:r>
              <a:rPr lang="pl-PL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</a:p>
          <a:p>
            <a:pPr lvl="1">
              <a:lnSpc>
                <a:spcPct val="80000"/>
              </a:lnSpc>
              <a:defRPr/>
            </a:pPr>
            <a:endParaRPr lang="pl-PL" sz="2000" dirty="0" smtClean="0"/>
          </a:p>
          <a:p>
            <a:pPr>
              <a:lnSpc>
                <a:spcPct val="80000"/>
              </a:lnSpc>
              <a:defRPr/>
            </a:pPr>
            <a:r>
              <a:rPr lang="pl-PL" sz="2400" dirty="0" err="1" smtClean="0"/>
              <a:t>Avoid</a:t>
            </a:r>
            <a:r>
              <a:rPr lang="pl-PL" sz="2400" dirty="0" smtClean="0"/>
              <a:t> </a:t>
            </a:r>
            <a:r>
              <a:rPr lang="pl-PL" sz="2400" dirty="0" err="1" smtClean="0"/>
              <a:t>using</a:t>
            </a:r>
            <a:r>
              <a:rPr lang="pl-PL" sz="2400" dirty="0" smtClean="0"/>
              <a:t> </a:t>
            </a:r>
            <a:r>
              <a:rPr lang="pl-PL" sz="2400" dirty="0" err="1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using</a:t>
            </a:r>
            <a:r>
              <a:rPr lang="pl-PL" sz="2400" dirty="0" smtClean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 </a:t>
            </a:r>
            <a:r>
              <a:rPr lang="pl-PL" sz="2400" dirty="0" err="1" smtClean="0"/>
              <a:t>header</a:t>
            </a:r>
            <a:r>
              <a:rPr lang="pl-PL" sz="2400" dirty="0" smtClean="0"/>
              <a:t> </a:t>
            </a:r>
            <a:r>
              <a:rPr lang="pl-PL" sz="2400" dirty="0" err="1" smtClean="0"/>
              <a:t>files</a:t>
            </a:r>
            <a:r>
              <a:rPr lang="pl-PL" sz="2400" dirty="0" smtClean="0"/>
              <a:t>!</a:t>
            </a:r>
          </a:p>
          <a:p>
            <a:pPr lvl="1">
              <a:lnSpc>
                <a:spcPct val="80000"/>
              </a:lnSpc>
              <a:defRPr/>
            </a:pPr>
            <a:r>
              <a:rPr lang="pl-PL" sz="2000" dirty="0" err="1" smtClean="0"/>
              <a:t>why</a:t>
            </a:r>
            <a:r>
              <a:rPr lang="pl-PL" sz="2000" dirty="0" smtClean="0"/>
              <a:t>?</a:t>
            </a:r>
          </a:p>
          <a:p>
            <a:pPr lvl="1">
              <a:lnSpc>
                <a:spcPct val="80000"/>
              </a:lnSpc>
              <a:defRPr/>
            </a:pPr>
            <a:r>
              <a:rPr lang="pl-PL" sz="2000" dirty="0" err="1" smtClean="0"/>
              <a:t>use</a:t>
            </a:r>
            <a:r>
              <a:rPr lang="pl-PL" sz="2000" dirty="0" smtClean="0"/>
              <a:t> </a:t>
            </a:r>
            <a:r>
              <a:rPr lang="pl-PL" sz="2000" dirty="0" err="1" smtClean="0"/>
              <a:t>the</a:t>
            </a:r>
            <a:r>
              <a:rPr lang="pl-PL" sz="2000" dirty="0" smtClean="0"/>
              <a:t> </a:t>
            </a:r>
            <a:r>
              <a:rPr lang="pl-PL" sz="2000" dirty="0" err="1" smtClean="0"/>
              <a:t>scope</a:t>
            </a:r>
            <a:r>
              <a:rPr lang="pl-PL" sz="2000" dirty="0" smtClean="0"/>
              <a:t> operator </a:t>
            </a:r>
            <a:r>
              <a:rPr lang="pl-PL" sz="2000" dirty="0" err="1" smtClean="0"/>
              <a:t>instead</a:t>
            </a:r>
            <a:r>
              <a:rPr lang="pl-PL" sz="2000" dirty="0" smtClean="0"/>
              <a:t>.</a:t>
            </a:r>
            <a:endParaRPr lang="en-US" sz="2000" dirty="0" smtClean="0"/>
          </a:p>
          <a:p>
            <a:pPr lvl="1">
              <a:lnSpc>
                <a:spcPct val="80000"/>
              </a:lnSpc>
              <a:defRPr/>
            </a:pPr>
            <a:endParaRPr lang="pl-PL" sz="2000" dirty="0" smtClean="0"/>
          </a:p>
          <a:p>
            <a:pPr>
              <a:lnSpc>
                <a:spcPct val="80000"/>
              </a:lnSpc>
              <a:defRPr/>
            </a:pPr>
            <a:r>
              <a:rPr lang="pl-PL" sz="2400" dirty="0" err="1" smtClean="0"/>
              <a:t>Namespaces</a:t>
            </a:r>
            <a:r>
              <a:rPr lang="pl-PL" sz="2400" dirty="0" smtClean="0"/>
              <a:t> </a:t>
            </a:r>
            <a:r>
              <a:rPr lang="pl-PL" sz="2400" dirty="0" err="1" smtClean="0"/>
              <a:t>may</a:t>
            </a:r>
            <a:r>
              <a:rPr lang="pl-PL" sz="2400" dirty="0" smtClean="0"/>
              <a:t> be </a:t>
            </a:r>
            <a:r>
              <a:rPr lang="pl-PL" sz="2400" dirty="0" err="1" smtClean="0"/>
              <a:t>extended</a:t>
            </a:r>
            <a:r>
              <a:rPr lang="pl-PL" sz="2400" dirty="0" smtClean="0"/>
              <a:t>/</a:t>
            </a:r>
            <a:r>
              <a:rPr lang="pl-PL" sz="2400" dirty="0" err="1" smtClean="0"/>
              <a:t>joined</a:t>
            </a:r>
            <a:endParaRPr lang="pl-PL" sz="2400" dirty="0" smtClean="0"/>
          </a:p>
          <a:p>
            <a:pPr lvl="1">
              <a:lnSpc>
                <a:spcPct val="80000"/>
              </a:lnSpc>
              <a:defRPr/>
            </a:pPr>
            <a:r>
              <a:rPr lang="pl-PL" sz="2000" dirty="0" err="1" smtClean="0"/>
              <a:t>in</a:t>
            </a:r>
            <a:r>
              <a:rPr lang="pl-PL" sz="2000" dirty="0" smtClean="0"/>
              <a:t> a single </a:t>
            </a:r>
            <a:r>
              <a:rPr lang="pl-PL" sz="2000" dirty="0" err="1" smtClean="0"/>
              <a:t>source</a:t>
            </a:r>
            <a:r>
              <a:rPr lang="pl-PL" sz="2000" dirty="0" smtClean="0"/>
              <a:t> file</a:t>
            </a:r>
          </a:p>
          <a:p>
            <a:pPr lvl="1">
              <a:lnSpc>
                <a:spcPct val="80000"/>
              </a:lnSpc>
              <a:defRPr/>
            </a:pPr>
            <a:r>
              <a:rPr lang="pl-PL" sz="2000" dirty="0" err="1" smtClean="0"/>
              <a:t>in</a:t>
            </a:r>
            <a:r>
              <a:rPr lang="pl-PL" sz="2000" dirty="0" smtClean="0"/>
              <a:t> many </a:t>
            </a:r>
            <a:r>
              <a:rPr lang="pl-PL" sz="2000" dirty="0" err="1" smtClean="0"/>
              <a:t>files</a:t>
            </a:r>
            <a:endParaRPr lang="pl-PL" sz="2000" dirty="0" smtClean="0"/>
          </a:p>
          <a:p>
            <a:pPr lvl="1">
              <a:lnSpc>
                <a:spcPct val="80000"/>
              </a:lnSpc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Namespaces</a:t>
            </a:r>
            <a:r>
              <a:rPr lang="pl-PL" dirty="0" smtClean="0"/>
              <a:t> – </a:t>
            </a:r>
            <a:r>
              <a:rPr lang="pl-PL" dirty="0" err="1" smtClean="0"/>
              <a:t>std</a:t>
            </a:r>
            <a:r>
              <a:rPr lang="pl-PL" dirty="0" smtClean="0"/>
              <a:t>::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pl-PL" sz="2400" dirty="0" err="1" smtClean="0"/>
              <a:t>The</a:t>
            </a:r>
            <a:r>
              <a:rPr lang="pl-PL" sz="2400" dirty="0" smtClean="0"/>
              <a:t> C++ standard </a:t>
            </a:r>
            <a:r>
              <a:rPr lang="pl-PL" sz="2400" dirty="0" err="1" smtClean="0"/>
              <a:t>library</a:t>
            </a:r>
            <a:r>
              <a:rPr lang="pl-PL" sz="2400" dirty="0" smtClean="0"/>
              <a:t> </a:t>
            </a:r>
            <a:r>
              <a:rPr lang="pl-PL" sz="2400" dirty="0" err="1" smtClean="0"/>
              <a:t>is</a:t>
            </a:r>
            <a:r>
              <a:rPr lang="pl-PL" sz="2400" dirty="0" smtClean="0"/>
              <a:t> </a:t>
            </a:r>
            <a:r>
              <a:rPr lang="pl-PL" sz="2400" dirty="0" err="1" smtClean="0"/>
              <a:t>defined</a:t>
            </a:r>
            <a:r>
              <a:rPr lang="pl-PL" sz="2400" dirty="0" smtClean="0"/>
              <a:t> </a:t>
            </a:r>
            <a:r>
              <a:rPr lang="pl-PL" sz="2400" dirty="0" err="1" smtClean="0"/>
              <a:t>in</a:t>
            </a:r>
            <a:r>
              <a:rPr lang="pl-PL" sz="2400" dirty="0" smtClean="0"/>
              <a:t> </a:t>
            </a:r>
            <a:r>
              <a:rPr lang="pl-PL" sz="2400" dirty="0" err="1" smtClean="0"/>
              <a:t>the</a:t>
            </a:r>
            <a:r>
              <a:rPr lang="pl-PL" sz="2400" dirty="0" smtClean="0"/>
              <a:t> </a:t>
            </a:r>
            <a:r>
              <a:rPr lang="pl-PL" sz="24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std</a:t>
            </a:r>
            <a:r>
              <a:rPr lang="pl-PL" sz="24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::</a:t>
            </a:r>
            <a:r>
              <a:rPr lang="pl-PL" sz="2400" dirty="0" smtClean="0"/>
              <a:t> </a:t>
            </a:r>
            <a:r>
              <a:rPr lang="pl-PL" sz="2400" dirty="0" err="1" smtClean="0"/>
              <a:t>namespace</a:t>
            </a:r>
            <a:r>
              <a:rPr lang="pl-PL" sz="2400" dirty="0" smtClean="0"/>
              <a:t>.</a:t>
            </a:r>
          </a:p>
          <a:p>
            <a:pPr lvl="1">
              <a:lnSpc>
                <a:spcPct val="90000"/>
              </a:lnSpc>
              <a:defRPr/>
            </a:pPr>
            <a:r>
              <a:rPr lang="pl-PL" sz="2000" dirty="0" err="1" smtClean="0"/>
              <a:t>stream</a:t>
            </a:r>
            <a:r>
              <a:rPr lang="pl-PL" sz="2000" dirty="0" smtClean="0"/>
              <a:t> </a:t>
            </a:r>
            <a:r>
              <a:rPr lang="pl-PL" sz="2000" dirty="0" err="1" smtClean="0"/>
              <a:t>classes</a:t>
            </a:r>
            <a:endParaRPr lang="pl-PL" sz="2000" dirty="0" smtClean="0"/>
          </a:p>
          <a:p>
            <a:pPr lvl="1">
              <a:lnSpc>
                <a:spcPct val="90000"/>
              </a:lnSpc>
              <a:defRPr/>
            </a:pPr>
            <a:r>
              <a:rPr lang="pl-PL" sz="2000" dirty="0" err="1" smtClean="0"/>
              <a:t>string</a:t>
            </a:r>
            <a:r>
              <a:rPr lang="pl-PL" sz="2000" dirty="0" smtClean="0"/>
              <a:t> </a:t>
            </a:r>
            <a:r>
              <a:rPr lang="pl-PL" sz="2000" dirty="0" err="1" smtClean="0"/>
              <a:t>classes</a:t>
            </a:r>
            <a:endParaRPr lang="pl-PL" sz="2000" dirty="0" smtClean="0"/>
          </a:p>
          <a:p>
            <a:pPr lvl="1">
              <a:lnSpc>
                <a:spcPct val="90000"/>
              </a:lnSpc>
              <a:defRPr/>
            </a:pPr>
            <a:r>
              <a:rPr lang="pl-PL" sz="2000" dirty="0" smtClean="0"/>
              <a:t>STL</a:t>
            </a:r>
          </a:p>
          <a:p>
            <a:pPr lvl="1">
              <a:lnSpc>
                <a:spcPct val="90000"/>
              </a:lnSpc>
              <a:defRPr/>
            </a:pPr>
            <a:r>
              <a:rPr lang="pl-PL" sz="2000" dirty="0" smtClean="0"/>
              <a:t>(but not </a:t>
            </a:r>
            <a:r>
              <a:rPr lang="pl-PL" sz="2000" dirty="0" err="1" smtClean="0"/>
              <a:t>the</a:t>
            </a:r>
            <a:r>
              <a:rPr lang="pl-PL" sz="2000" dirty="0" smtClean="0"/>
              <a:t> C </a:t>
            </a:r>
            <a:r>
              <a:rPr lang="pl-PL" sz="2000" dirty="0" err="1" smtClean="0"/>
              <a:t>library</a:t>
            </a:r>
            <a:r>
              <a:rPr lang="pl-PL" sz="2000" dirty="0" smtClean="0"/>
              <a:t>, </a:t>
            </a:r>
            <a:r>
              <a:rPr lang="pl-PL" sz="2000" dirty="0" err="1" smtClean="0"/>
              <a:t>that</a:t>
            </a:r>
            <a:r>
              <a:rPr lang="pl-PL" sz="2000" dirty="0" smtClean="0"/>
              <a:t> </a:t>
            </a:r>
            <a:r>
              <a:rPr lang="pl-PL" sz="2000" dirty="0" err="1" smtClean="0"/>
              <a:t>together</a:t>
            </a:r>
            <a:r>
              <a:rPr lang="pl-PL" sz="2000" dirty="0" smtClean="0"/>
              <a:t> </a:t>
            </a:r>
            <a:r>
              <a:rPr lang="pl-PL" sz="2000" dirty="0" err="1" smtClean="0"/>
              <a:t>with</a:t>
            </a:r>
            <a:r>
              <a:rPr lang="pl-PL" sz="2000" dirty="0" smtClean="0"/>
              <a:t> C++ standard </a:t>
            </a:r>
            <a:r>
              <a:rPr lang="pl-PL" sz="2000" dirty="0" err="1" smtClean="0"/>
              <a:t>library</a:t>
            </a:r>
            <a:r>
              <a:rPr lang="pl-PL" sz="2000" dirty="0" smtClean="0"/>
              <a:t> </a:t>
            </a:r>
            <a:r>
              <a:rPr lang="pl-PL" sz="2000" dirty="0" err="1" smtClean="0"/>
              <a:t>constitute</a:t>
            </a:r>
            <a:r>
              <a:rPr lang="pl-PL" sz="2000" dirty="0" smtClean="0"/>
              <a:t> </a:t>
            </a:r>
            <a:r>
              <a:rPr lang="pl-PL" sz="2000" dirty="0" err="1" smtClean="0"/>
              <a:t>the</a:t>
            </a:r>
            <a:r>
              <a:rPr lang="pl-PL" sz="2000" dirty="0" smtClean="0"/>
              <a:t> C++ </a:t>
            </a:r>
            <a:r>
              <a:rPr lang="pl-PL" sz="2000" dirty="0" err="1" smtClean="0"/>
              <a:t>language</a:t>
            </a:r>
            <a:r>
              <a:rPr lang="pl-PL" sz="2000" dirty="0" smtClean="0"/>
              <a:t> </a:t>
            </a:r>
            <a:r>
              <a:rPr lang="pl-PL" sz="2000" dirty="0" err="1" smtClean="0"/>
              <a:t>library</a:t>
            </a:r>
            <a:r>
              <a:rPr lang="pl-PL" sz="2000" dirty="0" smtClean="0"/>
              <a:t> – </a:t>
            </a:r>
            <a:r>
              <a:rPr lang="pl-PL" sz="2000" dirty="0" err="1" smtClean="0"/>
              <a:t>see</a:t>
            </a:r>
            <a:r>
              <a:rPr lang="pl-PL" sz="2000" dirty="0" smtClean="0"/>
              <a:t> </a:t>
            </a:r>
            <a:r>
              <a:rPr lang="pl-PL" sz="2000" dirty="0" err="1" smtClean="0"/>
              <a:t>lecture</a:t>
            </a:r>
            <a:r>
              <a:rPr lang="pl-PL" sz="2000" dirty="0" smtClean="0"/>
              <a:t> on </a:t>
            </a:r>
            <a:r>
              <a:rPr lang="pl-PL" sz="2000" dirty="0" err="1" smtClean="0"/>
              <a:t>overview</a:t>
            </a:r>
            <a:r>
              <a:rPr lang="pl-PL" sz="2000" dirty="0" smtClean="0"/>
              <a:t> of C++ </a:t>
            </a:r>
            <a:r>
              <a:rPr lang="pl-PL" sz="2000" dirty="0" err="1" smtClean="0"/>
              <a:t>libraries</a:t>
            </a:r>
            <a:r>
              <a:rPr lang="pl-PL" sz="2000" dirty="0" smtClean="0"/>
              <a:t>)</a:t>
            </a:r>
          </a:p>
          <a:p>
            <a:pPr>
              <a:lnSpc>
                <a:spcPct val="90000"/>
              </a:lnSpc>
              <a:defRPr/>
            </a:pPr>
            <a:endParaRPr lang="pl-PL" sz="2400" dirty="0" smtClean="0"/>
          </a:p>
          <a:p>
            <a:pPr>
              <a:lnSpc>
                <a:spcPct val="90000"/>
              </a:lnSpc>
              <a:defRPr/>
            </a:pPr>
            <a:r>
              <a:rPr lang="pl-PL" sz="2400" dirty="0" smtClean="0"/>
              <a:t>Standard </a:t>
            </a:r>
            <a:r>
              <a:rPr lang="pl-PL" sz="2400" dirty="0" err="1" smtClean="0"/>
              <a:t>extensions</a:t>
            </a:r>
            <a:r>
              <a:rPr lang="pl-PL" sz="2400" dirty="0" smtClean="0"/>
              <a:t> of </a:t>
            </a:r>
            <a:r>
              <a:rPr lang="pl-PL" sz="2400" dirty="0" err="1" smtClean="0"/>
              <a:t>library</a:t>
            </a:r>
            <a:r>
              <a:rPr lang="pl-PL" sz="2400" dirty="0" smtClean="0"/>
              <a:t> </a:t>
            </a:r>
            <a:r>
              <a:rPr lang="pl-PL" sz="2400" dirty="0" err="1" smtClean="0"/>
              <a:t>header</a:t>
            </a:r>
            <a:r>
              <a:rPr lang="pl-PL" sz="2400" dirty="0" smtClean="0"/>
              <a:t> </a:t>
            </a:r>
            <a:r>
              <a:rPr lang="pl-PL" sz="2400" dirty="0" err="1" smtClean="0"/>
              <a:t>files</a:t>
            </a:r>
            <a:endParaRPr lang="pl-PL" sz="2400" dirty="0" smtClean="0"/>
          </a:p>
          <a:p>
            <a:pPr lvl="1">
              <a:lnSpc>
                <a:spcPct val="90000"/>
              </a:lnSpc>
              <a:defRPr/>
            </a:pPr>
            <a:r>
              <a:rPr lang="pl-PL" sz="2000" dirty="0" smtClean="0"/>
              <a:t>C++ </a:t>
            </a:r>
            <a:r>
              <a:rPr lang="pl-PL" sz="2000" dirty="0" err="1" smtClean="0"/>
              <a:t>language</a:t>
            </a:r>
            <a:r>
              <a:rPr lang="pl-PL" sz="2000" dirty="0" smtClean="0"/>
              <a:t> </a:t>
            </a:r>
            <a:r>
              <a:rPr lang="pl-PL" sz="2000" dirty="0" err="1" smtClean="0"/>
              <a:t>library</a:t>
            </a:r>
            <a:r>
              <a:rPr lang="pl-PL" sz="2000" dirty="0" smtClean="0"/>
              <a:t> </a:t>
            </a:r>
            <a:r>
              <a:rPr lang="pl-PL" sz="2000" dirty="0" err="1" smtClean="0"/>
              <a:t>uses</a:t>
            </a:r>
            <a:r>
              <a:rPr lang="pl-PL" sz="2000" dirty="0" smtClean="0"/>
              <a:t> </a:t>
            </a:r>
            <a:r>
              <a:rPr lang="pl-PL" sz="2000" dirty="0" err="1" smtClean="0"/>
              <a:t>filenames</a:t>
            </a:r>
            <a:r>
              <a:rPr lang="pl-PL" sz="2000" dirty="0" smtClean="0"/>
              <a:t> </a:t>
            </a:r>
            <a:r>
              <a:rPr lang="pl-PL" sz="2000" dirty="0" err="1" smtClean="0"/>
              <a:t>without</a:t>
            </a:r>
            <a:r>
              <a:rPr lang="pl-PL" sz="2000" dirty="0" smtClean="0"/>
              <a:t> </a:t>
            </a:r>
            <a:r>
              <a:rPr lang="pl-PL" sz="2000" dirty="0" err="1" smtClean="0"/>
              <a:t>extensions</a:t>
            </a:r>
            <a:endParaRPr lang="pl-PL" sz="2000" dirty="0" smtClean="0"/>
          </a:p>
          <a:p>
            <a:pPr lvl="1">
              <a:lnSpc>
                <a:spcPct val="90000"/>
              </a:lnSpc>
              <a:defRPr/>
            </a:pPr>
            <a:r>
              <a:rPr lang="pl-PL" sz="2000" dirty="0" err="1" smtClean="0"/>
              <a:t>interesting</a:t>
            </a:r>
            <a:r>
              <a:rPr lang="pl-PL" sz="2000" dirty="0" smtClean="0"/>
              <a:t> </a:t>
            </a:r>
            <a:r>
              <a:rPr lang="pl-PL" sz="2000" dirty="0" err="1" smtClean="0"/>
              <a:t>fact</a:t>
            </a:r>
            <a:r>
              <a:rPr lang="pl-PL" sz="2000" dirty="0" smtClean="0"/>
              <a:t>: „*</a:t>
            </a:r>
            <a:r>
              <a:rPr lang="pl-PL" sz="2000" b="1" dirty="0" smtClean="0"/>
              <a:t>.</a:t>
            </a:r>
            <a:r>
              <a:rPr lang="pl-PL" sz="2000" dirty="0" err="1" smtClean="0"/>
              <a:t>hpp</a:t>
            </a:r>
            <a:r>
              <a:rPr lang="pl-PL" sz="2000" dirty="0" smtClean="0"/>
              <a:t>” and „*</a:t>
            </a:r>
            <a:r>
              <a:rPr lang="pl-PL" sz="2000" b="1" dirty="0" smtClean="0"/>
              <a:t>.</a:t>
            </a:r>
            <a:r>
              <a:rPr lang="pl-PL" sz="2000" dirty="0" err="1" smtClean="0"/>
              <a:t>hxx</a:t>
            </a:r>
            <a:r>
              <a:rPr lang="pl-PL" sz="2000" dirty="0" smtClean="0"/>
              <a:t>” </a:t>
            </a:r>
            <a:r>
              <a:rPr lang="pl-PL" sz="2000" dirty="0" err="1" smtClean="0"/>
              <a:t>are</a:t>
            </a:r>
            <a:r>
              <a:rPr lang="pl-PL" sz="2000" dirty="0" smtClean="0"/>
              <a:t> </a:t>
            </a:r>
            <a:r>
              <a:rPr lang="pl-PL" sz="2000" dirty="0" err="1" smtClean="0"/>
              <a:t>obsolete</a:t>
            </a:r>
            <a:r>
              <a:rPr lang="pl-PL" sz="2000" dirty="0" smtClean="0"/>
              <a:t> </a:t>
            </a:r>
          </a:p>
          <a:p>
            <a:pPr lvl="1">
              <a:lnSpc>
                <a:spcPct val="90000"/>
              </a:lnSpc>
              <a:defRPr/>
            </a:pPr>
            <a:r>
              <a:rPr lang="pl-PL" sz="2000" dirty="0" smtClean="0"/>
              <a:t>„*</a:t>
            </a:r>
            <a:r>
              <a:rPr lang="pl-PL" sz="2000" b="1" dirty="0" smtClean="0"/>
              <a:t>.</a:t>
            </a:r>
            <a:r>
              <a:rPr lang="pl-PL" sz="2000" dirty="0" smtClean="0"/>
              <a:t>h” </a:t>
            </a:r>
            <a:r>
              <a:rPr lang="pl-PL" sz="2000" dirty="0" err="1" smtClean="0"/>
              <a:t>still</a:t>
            </a:r>
            <a:r>
              <a:rPr lang="pl-PL" sz="2000" dirty="0" smtClean="0"/>
              <a:t> </a:t>
            </a:r>
            <a:r>
              <a:rPr lang="pl-PL" sz="2000" dirty="0" err="1" smtClean="0"/>
              <a:t>commonly</a:t>
            </a:r>
            <a:r>
              <a:rPr lang="pl-PL" sz="2000" dirty="0" smtClean="0"/>
              <a:t> </a:t>
            </a:r>
            <a:r>
              <a:rPr lang="pl-PL" sz="2000" dirty="0" err="1" smtClean="0"/>
              <a:t>used</a:t>
            </a:r>
            <a:r>
              <a:rPr lang="pl-PL" sz="2000" dirty="0" smtClean="0"/>
              <a:t> for </a:t>
            </a:r>
            <a:r>
              <a:rPr lang="pl-PL" sz="2000" dirty="0" err="1" smtClean="0"/>
              <a:t>user</a:t>
            </a:r>
            <a:r>
              <a:rPr lang="pl-PL" sz="2000" dirty="0" smtClean="0"/>
              <a:t> and third-party </a:t>
            </a:r>
            <a:r>
              <a:rPr lang="pl-PL" sz="2000" dirty="0" err="1" smtClean="0"/>
              <a:t>libraries</a:t>
            </a:r>
            <a:endParaRPr lang="en-US" sz="2000" dirty="0" smtClean="0"/>
          </a:p>
          <a:p>
            <a:pPr lvl="1">
              <a:lnSpc>
                <a:spcPct val="80000"/>
              </a:lnSpc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err="1" smtClean="0"/>
              <a:t>Namespaces</a:t>
            </a:r>
            <a:r>
              <a:rPr lang="pl-PL" dirty="0" smtClean="0"/>
              <a:t> – </a:t>
            </a:r>
            <a:r>
              <a:rPr lang="pl-PL" dirty="0" err="1" smtClean="0"/>
              <a:t>std</a:t>
            </a:r>
            <a:r>
              <a:rPr lang="pl-PL" dirty="0" smtClean="0"/>
              <a:t>::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pl-PL" sz="2800" dirty="0" err="1" smtClean="0"/>
              <a:t>Usual</a:t>
            </a:r>
            <a:r>
              <a:rPr lang="pl-PL" sz="2800" dirty="0" smtClean="0"/>
              <a:t> </a:t>
            </a:r>
            <a:r>
              <a:rPr lang="pl-PL" sz="2800" dirty="0" err="1" smtClean="0"/>
              <a:t>declarations</a:t>
            </a:r>
            <a:r>
              <a:rPr lang="pl-PL" sz="2800" dirty="0" smtClean="0"/>
              <a:t> </a:t>
            </a:r>
            <a:r>
              <a:rPr lang="pl-PL" sz="2800" dirty="0" err="1" smtClean="0"/>
              <a:t>at</a:t>
            </a:r>
            <a:r>
              <a:rPr lang="pl-PL" sz="2800" dirty="0" smtClean="0"/>
              <a:t>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begining</a:t>
            </a:r>
            <a:r>
              <a:rPr lang="pl-PL" sz="2800" dirty="0" smtClean="0"/>
              <a:t> of C++ </a:t>
            </a:r>
            <a:r>
              <a:rPr lang="pl-PL" sz="2800" dirty="0" err="1" smtClean="0"/>
              <a:t>source</a:t>
            </a:r>
            <a:endParaRPr lang="pl-PL" sz="2800" dirty="0" smtClean="0"/>
          </a:p>
          <a:p>
            <a:pPr>
              <a:lnSpc>
                <a:spcPct val="80000"/>
              </a:lnSpc>
              <a:defRPr/>
            </a:pPr>
            <a:endParaRPr lang="pl-PL" sz="2800" dirty="0" smtClean="0"/>
          </a:p>
          <a:p>
            <a:pPr lvl="1">
              <a:buNone/>
            </a:pPr>
            <a:r>
              <a:rPr lang="en-US" sz="19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#include</a:t>
            </a:r>
            <a:r>
              <a:rPr lang="en-US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9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900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iostream</a:t>
            </a:r>
            <a:r>
              <a:rPr lang="en-US" sz="19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pl-PL" sz="19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and/or other library headers</a:t>
            </a:r>
            <a:endParaRPr lang="en-US" sz="19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buNone/>
            </a:pPr>
            <a:r>
              <a:rPr lang="en-US" sz="19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#include</a:t>
            </a:r>
            <a:r>
              <a:rPr lang="en-US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”</a:t>
            </a:r>
            <a:r>
              <a:rPr lang="pl-PL" sz="19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mylib</a:t>
            </a:r>
            <a:r>
              <a:rPr lang="en-US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.h”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	</a:t>
            </a:r>
            <a:r>
              <a:rPr lang="en-US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header for </a:t>
            </a:r>
            <a:r>
              <a:rPr lang="pl-PL" sz="19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this</a:t>
            </a:r>
            <a:r>
              <a:rPr lang="en-US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f</a:t>
            </a:r>
            <a:r>
              <a:rPr lang="en-US" sz="19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ile</a:t>
            </a:r>
            <a:r>
              <a:rPr lang="pl-PL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(</a:t>
            </a:r>
            <a:r>
              <a:rPr lang="pl-PL" sz="19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mylib.cpp</a:t>
            </a:r>
            <a:r>
              <a:rPr lang="pl-PL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)</a:t>
            </a:r>
            <a:endParaRPr lang="en-US" sz="19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buNone/>
            </a:pPr>
            <a:r>
              <a:rPr lang="pl-PL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				</a:t>
            </a:r>
            <a:r>
              <a:rPr lang="en-US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and other needed own headers</a:t>
            </a:r>
            <a:endParaRPr lang="en-US" sz="19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buNone/>
            </a:pPr>
            <a:r>
              <a:rPr lang="en-US" sz="1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using</a:t>
            </a:r>
            <a:r>
              <a:rPr lang="en-US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900" dirty="0" smtClean="0">
                <a:solidFill>
                  <a:srgbClr val="0000FF"/>
                </a:solidFill>
                <a:highlight>
                  <a:srgbClr val="FFFFFF"/>
                </a:highlight>
                <a:latin typeface="Consolas"/>
              </a:rPr>
              <a:t>namespace</a:t>
            </a:r>
            <a:r>
              <a:rPr lang="en-US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std;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no explicit scope </a:t>
            </a:r>
            <a:r>
              <a:rPr lang="en-US" sz="1900" u="sng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std::</a:t>
            </a:r>
            <a:r>
              <a:rPr lang="en-US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needed </a:t>
            </a:r>
            <a:endParaRPr lang="en-US" sz="19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buNone/>
            </a:pPr>
            <a:r>
              <a:rPr lang="pl-PL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				</a:t>
            </a:r>
            <a:r>
              <a:rPr lang="en-US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in the reminder of this file</a:t>
            </a:r>
            <a:endParaRPr lang="pl-PL" sz="1900" dirty="0" smtClean="0">
              <a:solidFill>
                <a:srgbClr val="008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buNone/>
            </a:pPr>
            <a:endParaRPr lang="pl-PL" sz="1800" dirty="0" smtClean="0">
              <a:solidFill>
                <a:schemeClr val="accent1"/>
              </a:solidFill>
              <a:latin typeface="Arial Narrow" pitchFamily="34" charset="0"/>
            </a:endParaRPr>
          </a:p>
          <a:p>
            <a:pPr>
              <a:lnSpc>
                <a:spcPct val="80000"/>
              </a:lnSpc>
              <a:defRPr/>
            </a:pPr>
            <a:r>
              <a:rPr lang="pl-PL" sz="2800" dirty="0" err="1" smtClean="0"/>
              <a:t>Usual</a:t>
            </a:r>
            <a:r>
              <a:rPr lang="pl-PL" sz="2800" dirty="0" smtClean="0"/>
              <a:t> </a:t>
            </a:r>
            <a:r>
              <a:rPr lang="pl-PL" sz="2800" dirty="0" err="1" smtClean="0"/>
              <a:t>declarations</a:t>
            </a:r>
            <a:r>
              <a:rPr lang="pl-PL" sz="2800" dirty="0" smtClean="0"/>
              <a:t> </a:t>
            </a:r>
            <a:r>
              <a:rPr lang="pl-PL" sz="2800" dirty="0" err="1" smtClean="0"/>
              <a:t>at</a:t>
            </a:r>
            <a:r>
              <a:rPr lang="pl-PL" sz="2800" dirty="0" smtClean="0"/>
              <a:t> </a:t>
            </a:r>
            <a:r>
              <a:rPr lang="pl-PL" sz="2800" dirty="0" err="1" smtClean="0"/>
              <a:t>the</a:t>
            </a:r>
            <a:r>
              <a:rPr lang="pl-PL" sz="2800" dirty="0" smtClean="0"/>
              <a:t> </a:t>
            </a:r>
            <a:r>
              <a:rPr lang="pl-PL" sz="2800" dirty="0" err="1" smtClean="0"/>
              <a:t>begining</a:t>
            </a:r>
            <a:r>
              <a:rPr lang="pl-PL" sz="2800" dirty="0" smtClean="0"/>
              <a:t> of C++ </a:t>
            </a:r>
            <a:r>
              <a:rPr lang="pl-PL" sz="2800" dirty="0" err="1" smtClean="0"/>
              <a:t>header</a:t>
            </a:r>
            <a:endParaRPr lang="pl-PL" sz="2800" dirty="0" smtClean="0"/>
          </a:p>
          <a:p>
            <a:pPr lvl="1">
              <a:lnSpc>
                <a:spcPct val="80000"/>
              </a:lnSpc>
              <a:buNone/>
              <a:defRPr/>
            </a:pPr>
            <a:endParaRPr lang="pl-PL" sz="2400" dirty="0" smtClean="0"/>
          </a:p>
          <a:p>
            <a:pPr lvl="1">
              <a:buNone/>
            </a:pPr>
            <a:r>
              <a:rPr lang="en-US" sz="19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#include</a:t>
            </a:r>
            <a:r>
              <a:rPr lang="en-US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9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&lt;</a:t>
            </a:r>
            <a:r>
              <a:rPr lang="en-US" sz="1900" dirty="0" err="1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iostream</a:t>
            </a:r>
            <a:r>
              <a:rPr lang="en-US" sz="19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&gt;</a:t>
            </a:r>
            <a:r>
              <a:rPr lang="pl-PL" sz="1900" dirty="0" smtClean="0">
                <a:solidFill>
                  <a:srgbClr val="A31515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and/or other library headers</a:t>
            </a:r>
            <a:endParaRPr lang="en-US" sz="19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buNone/>
            </a:pPr>
            <a:r>
              <a:rPr lang="en-US" sz="1900" dirty="0" smtClean="0">
                <a:solidFill>
                  <a:srgbClr val="808080"/>
                </a:solidFill>
                <a:highlight>
                  <a:srgbClr val="FFFFFF"/>
                </a:highlight>
                <a:latin typeface="Consolas"/>
              </a:rPr>
              <a:t>#include</a:t>
            </a:r>
            <a:r>
              <a:rPr lang="en-US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”</a:t>
            </a:r>
            <a:r>
              <a:rPr lang="en-US" sz="19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someheader.h</a:t>
            </a:r>
            <a:r>
              <a:rPr lang="en-US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”</a:t>
            </a:r>
            <a:r>
              <a:rPr lang="pl-PL" sz="19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and/</a:t>
            </a:r>
            <a:r>
              <a:rPr lang="pl-PL" sz="19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or</a:t>
            </a:r>
            <a:r>
              <a:rPr lang="en-US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for other needed own</a:t>
            </a:r>
            <a:endParaRPr lang="pl-PL" sz="1900" dirty="0" smtClean="0">
              <a:solidFill>
                <a:srgbClr val="008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buNone/>
            </a:pPr>
            <a:r>
              <a:rPr lang="pl-PL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				//</a:t>
            </a:r>
            <a:r>
              <a:rPr lang="en-US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headers</a:t>
            </a:r>
            <a:endParaRPr lang="en-US" sz="19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buNone/>
            </a:pPr>
            <a:r>
              <a:rPr lang="pl-PL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				</a:t>
            </a:r>
            <a:r>
              <a:rPr lang="en-US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 </a:t>
            </a:r>
            <a:r>
              <a:rPr lang="pl-PL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i</a:t>
            </a:r>
            <a:r>
              <a:rPr lang="en-US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n this header </a:t>
            </a:r>
            <a:r>
              <a:rPr lang="pl-PL" sz="19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the</a:t>
            </a:r>
            <a:r>
              <a:rPr lang="pl-PL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scope </a:t>
            </a:r>
            <a:r>
              <a:rPr lang="en-US" sz="1900" u="sng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std::</a:t>
            </a:r>
            <a:r>
              <a:rPr lang="en-US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 is </a:t>
            </a:r>
            <a:endParaRPr lang="pl-PL" sz="1900" dirty="0" smtClean="0">
              <a:solidFill>
                <a:srgbClr val="008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buNone/>
            </a:pPr>
            <a:r>
              <a:rPr lang="pl-PL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				// </a:t>
            </a:r>
            <a:r>
              <a:rPr lang="en-US" sz="19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required</a:t>
            </a:r>
            <a:endParaRPr lang="en-US" sz="19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lnSpc>
                <a:spcPct val="80000"/>
              </a:lnSpc>
              <a:defRPr/>
            </a:pPr>
            <a:endParaRPr lang="en-US" sz="2000" dirty="0" smtClean="0">
              <a:solidFill>
                <a:schemeClr val="folHlink"/>
              </a:solidFill>
              <a:latin typeface="Arial Narrow" pitchFamily="34" charset="0"/>
            </a:endParaRPr>
          </a:p>
          <a:p>
            <a:pPr lvl="1">
              <a:lnSpc>
                <a:spcPct val="80000"/>
              </a:lnSpc>
              <a:defRPr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pl-PL" dirty="0" smtClean="0"/>
              <a:t>Standard </a:t>
            </a:r>
            <a:r>
              <a:rPr lang="pl-PL" dirty="0" err="1" smtClean="0"/>
              <a:t>input</a:t>
            </a:r>
            <a:r>
              <a:rPr lang="pl-PL" dirty="0" smtClean="0"/>
              <a:t> and </a:t>
            </a:r>
            <a:r>
              <a:rPr lang="pl-PL" dirty="0" err="1" smtClean="0"/>
              <a:t>output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Stream</a:t>
            </a:r>
            <a:r>
              <a:rPr lang="pl-PL" sz="2400" dirty="0" smtClean="0"/>
              <a:t> I/O</a:t>
            </a:r>
            <a:r>
              <a:rPr lang="en-US" sz="2400" dirty="0" smtClean="0"/>
              <a:t> operators are </a:t>
            </a:r>
            <a:r>
              <a:rPr lang="pl-PL" sz="2400" dirty="0" smtClean="0"/>
              <a:t>not as</a:t>
            </a:r>
            <a:r>
              <a:rPr lang="en-US" sz="2400" dirty="0" smtClean="0"/>
              <a:t> error</a:t>
            </a:r>
            <a:r>
              <a:rPr lang="pl-PL" sz="2400" dirty="0" smtClean="0"/>
              <a:t>-</a:t>
            </a:r>
            <a:r>
              <a:rPr lang="pl-PL" sz="2400" dirty="0" err="1" smtClean="0"/>
              <a:t>prone</a:t>
            </a:r>
            <a:r>
              <a:rPr lang="pl-PL" sz="2400" dirty="0" smtClean="0"/>
              <a:t> as</a:t>
            </a:r>
            <a:r>
              <a:rPr lang="en-US" sz="2400" dirty="0" smtClean="0"/>
              <a:t> functions from &lt;</a:t>
            </a:r>
            <a:r>
              <a:rPr lang="en-US" sz="2400" dirty="0" err="1" smtClean="0"/>
              <a:t>stdio.h</a:t>
            </a:r>
            <a:r>
              <a:rPr lang="en-US" sz="2400" dirty="0" smtClean="0"/>
              <a:t>&gt; (vide </a:t>
            </a:r>
            <a:r>
              <a:rPr lang="en-US" sz="2400" dirty="0" err="1" smtClean="0"/>
              <a:t>scanf</a:t>
            </a:r>
            <a:r>
              <a:rPr lang="en-US" sz="2400" dirty="0" smtClean="0"/>
              <a:t> ())</a:t>
            </a:r>
            <a:endParaRPr lang="pl-PL" sz="2400" dirty="0" smtClean="0"/>
          </a:p>
          <a:p>
            <a:pPr>
              <a:lnSpc>
                <a:spcPct val="80000"/>
              </a:lnSpc>
              <a:defRPr/>
            </a:pPr>
            <a:endParaRPr lang="pl-PL" sz="2400" dirty="0" smtClean="0"/>
          </a:p>
          <a:p>
            <a:pPr>
              <a:lnSpc>
                <a:spcPct val="80000"/>
              </a:lnSpc>
              <a:defRPr/>
            </a:pPr>
            <a:r>
              <a:rPr lang="en-US" sz="2400" dirty="0" smtClean="0"/>
              <a:t>You can use C++ &lt;</a:t>
            </a:r>
            <a:r>
              <a:rPr lang="en-US" sz="2400" dirty="0" err="1" smtClean="0"/>
              <a:t>iostream</a:t>
            </a:r>
            <a:r>
              <a:rPr lang="en-US" sz="2400" dirty="0" smtClean="0"/>
              <a:t>&gt; operators with C functions from &lt;</a:t>
            </a:r>
            <a:r>
              <a:rPr lang="en-US" sz="2400" dirty="0" err="1" smtClean="0"/>
              <a:t>stdio.h</a:t>
            </a:r>
            <a:r>
              <a:rPr lang="en-US" sz="2400" dirty="0" smtClean="0"/>
              <a:t>&gt; (there are synchronization functions), but it is recommended to </a:t>
            </a:r>
            <a:r>
              <a:rPr lang="pl-PL" sz="2400" dirty="0" err="1" smtClean="0"/>
              <a:t>use</a:t>
            </a:r>
            <a:r>
              <a:rPr lang="pl-PL" sz="2400" dirty="0" smtClean="0"/>
              <a:t> </a:t>
            </a:r>
            <a:r>
              <a:rPr lang="en-US" sz="2400" dirty="0" smtClean="0"/>
              <a:t>C ++ streams</a:t>
            </a:r>
            <a:r>
              <a:rPr lang="pl-PL" sz="2400" dirty="0" smtClean="0"/>
              <a:t> </a:t>
            </a:r>
            <a:r>
              <a:rPr lang="pl-PL" sz="2400" dirty="0" err="1" smtClean="0"/>
              <a:t>only</a:t>
            </a:r>
            <a:endParaRPr lang="pl-PL" sz="2400" dirty="0" smtClean="0"/>
          </a:p>
          <a:p>
            <a:pPr>
              <a:lnSpc>
                <a:spcPct val="80000"/>
              </a:lnSpc>
              <a:defRPr/>
            </a:pPr>
            <a:endParaRPr lang="pl-PL" sz="2400" dirty="0" smtClean="0"/>
          </a:p>
          <a:p>
            <a:pPr>
              <a:lnSpc>
                <a:spcPct val="80000"/>
              </a:lnSpc>
              <a:defRPr/>
            </a:pPr>
            <a:r>
              <a:rPr lang="pl-PL" sz="2400" dirty="0" err="1" smtClean="0"/>
              <a:t>Streams</a:t>
            </a:r>
            <a:endParaRPr lang="pl-PL" sz="2400" dirty="0" smtClean="0"/>
          </a:p>
          <a:p>
            <a:pPr>
              <a:lnSpc>
                <a:spcPct val="80000"/>
              </a:lnSpc>
              <a:defRPr/>
            </a:pPr>
            <a:endParaRPr lang="pl-PL" sz="2000" dirty="0" smtClean="0"/>
          </a:p>
          <a:p>
            <a:pPr lvl="1">
              <a:buNone/>
            </a:pPr>
            <a:r>
              <a:rPr lang="pl-PL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istream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cin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 	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stdin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buffered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buNone/>
            </a:pPr>
            <a:r>
              <a:rPr lang="pl-PL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ostream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pl-PL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cout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	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stdout</a:t>
            </a: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, </a:t>
            </a:r>
            <a:r>
              <a:rPr lang="pl-PL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buffered</a:t>
            </a:r>
            <a:endParaRPr lang="pl-PL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buNone/>
            </a:pPr>
            <a:r>
              <a:rPr lang="en-US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ostream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</a:t>
            </a:r>
            <a:r>
              <a:rPr lang="en-US" sz="1800" dirty="0" err="1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cerr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;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</a:t>
            </a:r>
            <a:r>
              <a:rPr lang="en-US" sz="1800" dirty="0" err="1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stderr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, not buffered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buNone/>
            </a:pP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			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//by default outputs to console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buNone/>
            </a:pPr>
            <a:r>
              <a:rPr lang="en-US" sz="1800" dirty="0" err="1" smtClean="0">
                <a:solidFill>
                  <a:srgbClr val="2B91AF"/>
                </a:solidFill>
                <a:highlight>
                  <a:srgbClr val="FFFFFF"/>
                </a:highlight>
                <a:latin typeface="Consolas"/>
              </a:rPr>
              <a:t>ostream</a:t>
            </a:r>
            <a:r>
              <a:rPr lang="en-US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 clog;</a:t>
            </a:r>
            <a:r>
              <a:rPr lang="pl-PL" sz="1800" dirty="0" smtClean="0">
                <a:solidFill>
                  <a:srgbClr val="000000"/>
                </a:solidFill>
                <a:highlight>
                  <a:srgbClr val="FFFFFF"/>
                </a:highlight>
                <a:latin typeface="Consolas"/>
              </a:rPr>
              <a:t>	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//no C equivalent, buffered</a:t>
            </a:r>
            <a:endParaRPr lang="en-US" sz="1800" dirty="0" smtClean="0">
              <a:solidFill>
                <a:srgbClr val="000000"/>
              </a:solidFill>
              <a:highlight>
                <a:srgbClr val="FFFFFF"/>
              </a:highlight>
              <a:latin typeface="Consolas"/>
            </a:endParaRPr>
          </a:p>
          <a:p>
            <a:pPr lvl="1">
              <a:buNone/>
            </a:pPr>
            <a:r>
              <a:rPr lang="pl-PL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			 	</a:t>
            </a:r>
            <a:r>
              <a:rPr lang="en-US" sz="1800" dirty="0" smtClean="0">
                <a:solidFill>
                  <a:srgbClr val="008000"/>
                </a:solidFill>
                <a:highlight>
                  <a:srgbClr val="FFFFFF"/>
                </a:highlight>
                <a:latin typeface="Consolas"/>
              </a:rPr>
              <a:t>//by default outputs to console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4264</TotalTime>
  <Words>1337</Words>
  <Application>Microsoft Office PowerPoint</Application>
  <PresentationFormat>Pokaz na ekranie (4:3)</PresentationFormat>
  <Paragraphs>478</Paragraphs>
  <Slides>44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44</vt:i4>
      </vt:variant>
    </vt:vector>
  </HeadingPairs>
  <TitlesOfParts>
    <vt:vector size="45" baseType="lpstr">
      <vt:lpstr>Motyw pakietu Office</vt:lpstr>
      <vt:lpstr>         </vt:lpstr>
      <vt:lpstr>         </vt:lpstr>
      <vt:lpstr>Hello World!</vt:lpstr>
      <vt:lpstr>Namespaces</vt:lpstr>
      <vt:lpstr>Namespaces - using</vt:lpstr>
      <vt:lpstr>Namespaces - using</vt:lpstr>
      <vt:lpstr>Namespaces – std::</vt:lpstr>
      <vt:lpstr>Namespaces – std::</vt:lpstr>
      <vt:lpstr>Standard input and output</vt:lpstr>
      <vt:lpstr>Comments</vt:lpstr>
      <vt:lpstr>Comments</vt:lpstr>
      <vt:lpstr>goto</vt:lpstr>
      <vt:lpstr>Prezentacja programu PowerPoint</vt:lpstr>
      <vt:lpstr>Types</vt:lpstr>
      <vt:lpstr>Types: casting</vt:lpstr>
      <vt:lpstr>Types</vt:lpstr>
      <vt:lpstr>Types: auto</vt:lpstr>
      <vt:lpstr>Types: enum</vt:lpstr>
      <vt:lpstr>Types: references</vt:lpstr>
      <vt:lpstr>Types: references</vt:lpstr>
      <vt:lpstr>Types: constexpr</vt:lpstr>
      <vt:lpstr>Types: constexpr</vt:lpstr>
      <vt:lpstr>Types: constexpr</vt:lpstr>
      <vt:lpstr>Functions: prototypes</vt:lpstr>
      <vt:lpstr>Functions: inline</vt:lpstr>
      <vt:lpstr>Functions: overloading</vt:lpstr>
      <vt:lpstr>Functions: overloading</vt:lpstr>
      <vt:lpstr>Functions: overloaded function resolution</vt:lpstr>
      <vt:lpstr>Functions: overloaded function resolution</vt:lpstr>
      <vt:lpstr>Functions: overloading</vt:lpstr>
      <vt:lpstr>Functions: overloading</vt:lpstr>
      <vt:lpstr>Functions: default arguments</vt:lpstr>
      <vt:lpstr>Functions: default arguments</vt:lpstr>
      <vt:lpstr>Functions: variable argument list</vt:lpstr>
      <vt:lpstr>Functions: other extensions</vt:lpstr>
      <vt:lpstr>Memory management: reminder</vt:lpstr>
      <vt:lpstr>Memory management: arrays</vt:lpstr>
      <vt:lpstr>Memory management</vt:lpstr>
      <vt:lpstr>Memory management: smart pointers</vt:lpstr>
      <vt:lpstr>Uniform initialization (initializer_list)</vt:lpstr>
      <vt:lpstr>Range for</vt:lpstr>
      <vt:lpstr>Range for</vt:lpstr>
      <vt:lpstr>         </vt:lpstr>
      <vt:lpstr>Lecture 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Budżet projektu</dc:title>
  <dc:creator>Marzena Podgórska</dc:creator>
  <cp:lastModifiedBy>Romek</cp:lastModifiedBy>
  <cp:revision>212</cp:revision>
  <dcterms:created xsi:type="dcterms:W3CDTF">2018-03-21T20:01:06Z</dcterms:created>
  <dcterms:modified xsi:type="dcterms:W3CDTF">2020-02-27T19:49:32Z</dcterms:modified>
</cp:coreProperties>
</file>